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5F5F5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5F5F5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5F5F5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762000" y="0"/>
                </a:moveTo>
                <a:lnTo>
                  <a:pt x="0" y="0"/>
                </a:lnTo>
                <a:lnTo>
                  <a:pt x="0" y="6858000"/>
                </a:lnTo>
                <a:lnTo>
                  <a:pt x="762000" y="6858000"/>
                </a:lnTo>
                <a:lnTo>
                  <a:pt x="762000" y="0"/>
                </a:lnTo>
                <a:close/>
              </a:path>
            </a:pathLst>
          </a:custGeom>
          <a:solidFill>
            <a:srgbClr val="84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0"/>
                </a:moveTo>
                <a:lnTo>
                  <a:pt x="762000" y="0"/>
                </a:lnTo>
                <a:lnTo>
                  <a:pt x="76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000" y="1371600"/>
            <a:ext cx="152400" cy="120650"/>
          </a:xfrm>
          <a:custGeom>
            <a:avLst/>
            <a:gdLst/>
            <a:ahLst/>
            <a:cxnLst/>
            <a:rect l="l" t="t" r="r" b="b"/>
            <a:pathLst>
              <a:path w="152400" h="120650">
                <a:moveTo>
                  <a:pt x="0" y="0"/>
                </a:moveTo>
                <a:lnTo>
                  <a:pt x="152400" y="120129"/>
                </a:lnTo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62000" y="1066800"/>
            <a:ext cx="0" cy="609600"/>
          </a:xfrm>
          <a:custGeom>
            <a:avLst/>
            <a:gdLst/>
            <a:ahLst/>
            <a:cxnLst/>
            <a:rect l="l" t="t" r="r" b="b"/>
            <a:pathLst>
              <a:path w="0" h="609600">
                <a:moveTo>
                  <a:pt x="0" y="0"/>
                </a:moveTo>
                <a:lnTo>
                  <a:pt x="0" y="609600"/>
                </a:lnTo>
              </a:path>
            </a:pathLst>
          </a:custGeom>
          <a:ln w="9994">
            <a:solidFill>
              <a:srgbClr val="84181A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5F5F5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762000" y="0"/>
                </a:moveTo>
                <a:lnTo>
                  <a:pt x="0" y="0"/>
                </a:lnTo>
                <a:lnTo>
                  <a:pt x="0" y="6858000"/>
                </a:lnTo>
                <a:lnTo>
                  <a:pt x="762000" y="6858000"/>
                </a:lnTo>
                <a:lnTo>
                  <a:pt x="762000" y="0"/>
                </a:lnTo>
                <a:close/>
              </a:path>
            </a:pathLst>
          </a:custGeom>
          <a:solidFill>
            <a:srgbClr val="84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0"/>
                </a:moveTo>
                <a:lnTo>
                  <a:pt x="762000" y="0"/>
                </a:lnTo>
                <a:lnTo>
                  <a:pt x="76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000" y="1371600"/>
            <a:ext cx="152400" cy="120650"/>
          </a:xfrm>
          <a:custGeom>
            <a:avLst/>
            <a:gdLst/>
            <a:ahLst/>
            <a:cxnLst/>
            <a:rect l="l" t="t" r="r" b="b"/>
            <a:pathLst>
              <a:path w="152400" h="120650">
                <a:moveTo>
                  <a:pt x="0" y="0"/>
                </a:moveTo>
                <a:lnTo>
                  <a:pt x="152400" y="120129"/>
                </a:lnTo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62000" y="1066800"/>
            <a:ext cx="0" cy="609600"/>
          </a:xfrm>
          <a:custGeom>
            <a:avLst/>
            <a:gdLst/>
            <a:ahLst/>
            <a:cxnLst/>
            <a:rect l="l" t="t" r="r" b="b"/>
            <a:pathLst>
              <a:path w="0" h="609600">
                <a:moveTo>
                  <a:pt x="0" y="0"/>
                </a:moveTo>
                <a:lnTo>
                  <a:pt x="0" y="609600"/>
                </a:lnTo>
              </a:path>
            </a:pathLst>
          </a:custGeom>
          <a:ln w="9994">
            <a:solidFill>
              <a:srgbClr val="8418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328675"/>
            <a:ext cx="8072119" cy="774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5F5F5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168669"/>
            <a:ext cx="7524115" cy="413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contactwg@walzgroupcpa.com" TargetMode="External"/><Relationship Id="rId3" Type="http://schemas.openxmlformats.org/officeDocument/2006/relationships/image" Target="../media/image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554480"/>
            <a:ext cx="9144000" cy="4417060"/>
          </a:xfrm>
          <a:custGeom>
            <a:avLst/>
            <a:gdLst/>
            <a:ahLst/>
            <a:cxnLst/>
            <a:rect l="l" t="t" r="r" b="b"/>
            <a:pathLst>
              <a:path w="9144000" h="4417060">
                <a:moveTo>
                  <a:pt x="0" y="4416552"/>
                </a:moveTo>
                <a:lnTo>
                  <a:pt x="9144000" y="4416552"/>
                </a:lnTo>
                <a:lnTo>
                  <a:pt x="9144000" y="0"/>
                </a:lnTo>
                <a:lnTo>
                  <a:pt x="0" y="0"/>
                </a:lnTo>
                <a:lnTo>
                  <a:pt x="0" y="44165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9144000" cy="1554480"/>
            <a:chOff x="0" y="0"/>
            <a:chExt cx="9144000" cy="1554480"/>
          </a:xfrm>
        </p:grpSpPr>
        <p:sp>
          <p:nvSpPr>
            <p:cNvPr id="4" name="object 4" descr=""/>
            <p:cNvSpPr/>
            <p:nvPr/>
          </p:nvSpPr>
          <p:spPr>
            <a:xfrm>
              <a:off x="0" y="0"/>
              <a:ext cx="9144000" cy="1234440"/>
            </a:xfrm>
            <a:custGeom>
              <a:avLst/>
              <a:gdLst/>
              <a:ahLst/>
              <a:cxnLst/>
              <a:rect l="l" t="t" r="r" b="b"/>
              <a:pathLst>
                <a:path w="9144000" h="1234440">
                  <a:moveTo>
                    <a:pt x="0" y="1234439"/>
                  </a:moveTo>
                  <a:lnTo>
                    <a:pt x="9144000" y="123443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2344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1234439"/>
              <a:ext cx="9144000" cy="320040"/>
            </a:xfrm>
            <a:custGeom>
              <a:avLst/>
              <a:gdLst/>
              <a:ahLst/>
              <a:cxnLst/>
              <a:rect l="l" t="t" r="r" b="b"/>
              <a:pathLst>
                <a:path w="9144000" h="320040">
                  <a:moveTo>
                    <a:pt x="9144000" y="0"/>
                  </a:moveTo>
                  <a:lnTo>
                    <a:pt x="0" y="0"/>
                  </a:lnTo>
                  <a:lnTo>
                    <a:pt x="0" y="320039"/>
                  </a:lnTo>
                  <a:lnTo>
                    <a:pt x="9144000" y="32003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1280160"/>
              <a:ext cx="533400" cy="228600"/>
            </a:xfrm>
            <a:custGeom>
              <a:avLst/>
              <a:gdLst/>
              <a:ahLst/>
              <a:cxnLst/>
              <a:rect l="l" t="t" r="r" b="b"/>
              <a:pathLst>
                <a:path w="533400" h="228600">
                  <a:moveTo>
                    <a:pt x="533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533400" y="2286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90550" y="1280160"/>
              <a:ext cx="8553450" cy="228600"/>
            </a:xfrm>
            <a:custGeom>
              <a:avLst/>
              <a:gdLst/>
              <a:ahLst/>
              <a:cxnLst/>
              <a:rect l="l" t="t" r="r" b="b"/>
              <a:pathLst>
                <a:path w="8553450" h="228600">
                  <a:moveTo>
                    <a:pt x="855345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8553450" y="228600"/>
                  </a:lnTo>
                  <a:lnTo>
                    <a:pt x="8553450" y="0"/>
                  </a:lnTo>
                  <a:close/>
                </a:path>
              </a:pathLst>
            </a:custGeom>
            <a:solidFill>
              <a:srgbClr val="84181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0" y="5971032"/>
            <a:ext cx="9144000" cy="887094"/>
            <a:chOff x="0" y="5971032"/>
            <a:chExt cx="9144000" cy="887094"/>
          </a:xfrm>
        </p:grpSpPr>
        <p:sp>
          <p:nvSpPr>
            <p:cNvPr id="9" name="object 9" descr=""/>
            <p:cNvSpPr/>
            <p:nvPr/>
          </p:nvSpPr>
          <p:spPr>
            <a:xfrm>
              <a:off x="0" y="5971032"/>
              <a:ext cx="9144000" cy="887094"/>
            </a:xfrm>
            <a:custGeom>
              <a:avLst/>
              <a:gdLst/>
              <a:ahLst/>
              <a:cxnLst/>
              <a:rect l="l" t="t" r="r" b="b"/>
              <a:pathLst>
                <a:path w="9144000" h="887095">
                  <a:moveTo>
                    <a:pt x="9144000" y="0"/>
                  </a:moveTo>
                  <a:lnTo>
                    <a:pt x="0" y="0"/>
                  </a:lnTo>
                  <a:lnTo>
                    <a:pt x="0" y="886968"/>
                  </a:lnTo>
                  <a:lnTo>
                    <a:pt x="9144000" y="88696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053328"/>
              <a:ext cx="2240280" cy="713740"/>
            </a:xfrm>
            <a:custGeom>
              <a:avLst/>
              <a:gdLst/>
              <a:ahLst/>
              <a:cxnLst/>
              <a:rect l="l" t="t" r="r" b="b"/>
              <a:pathLst>
                <a:path w="2240280" h="713740">
                  <a:moveTo>
                    <a:pt x="2240280" y="0"/>
                  </a:moveTo>
                  <a:lnTo>
                    <a:pt x="0" y="0"/>
                  </a:lnTo>
                  <a:lnTo>
                    <a:pt x="0" y="713232"/>
                  </a:lnTo>
                  <a:lnTo>
                    <a:pt x="2240280" y="713232"/>
                  </a:lnTo>
                  <a:lnTo>
                    <a:pt x="2240280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59151" y="6044184"/>
              <a:ext cx="6784975" cy="713740"/>
            </a:xfrm>
            <a:custGeom>
              <a:avLst/>
              <a:gdLst/>
              <a:ahLst/>
              <a:cxnLst/>
              <a:rect l="l" t="t" r="r" b="b"/>
              <a:pathLst>
                <a:path w="6784975" h="713740">
                  <a:moveTo>
                    <a:pt x="6784848" y="0"/>
                  </a:moveTo>
                  <a:lnTo>
                    <a:pt x="0" y="0"/>
                  </a:lnTo>
                  <a:lnTo>
                    <a:pt x="0" y="713231"/>
                  </a:lnTo>
                  <a:lnTo>
                    <a:pt x="6784848" y="713231"/>
                  </a:lnTo>
                  <a:lnTo>
                    <a:pt x="6784848" y="0"/>
                  </a:lnTo>
                  <a:close/>
                </a:path>
              </a:pathLst>
            </a:custGeom>
            <a:solidFill>
              <a:srgbClr val="84181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2440939" y="5106416"/>
            <a:ext cx="382397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EDEBE0"/>
                </a:solidFill>
                <a:latin typeface="Tw Cen MT"/>
                <a:cs typeface="Tw Cen MT"/>
              </a:rPr>
              <a:t>FUEL</a:t>
            </a:r>
            <a:r>
              <a:rPr dirty="0" sz="4400" spc="-65">
                <a:solidFill>
                  <a:srgbClr val="EDEBE0"/>
                </a:solidFill>
                <a:latin typeface="Tw Cen MT"/>
                <a:cs typeface="Tw Cen MT"/>
              </a:rPr>
              <a:t> </a:t>
            </a:r>
            <a:r>
              <a:rPr dirty="0" sz="4400">
                <a:solidFill>
                  <a:srgbClr val="EDEBE0"/>
                </a:solidFill>
                <a:latin typeface="Tw Cen MT"/>
                <a:cs typeface="Tw Cen MT"/>
              </a:rPr>
              <a:t>TAX</a:t>
            </a:r>
            <a:r>
              <a:rPr dirty="0" sz="4400" spc="-50">
                <a:solidFill>
                  <a:srgbClr val="EDEBE0"/>
                </a:solidFill>
                <a:latin typeface="Tw Cen MT"/>
                <a:cs typeface="Tw Cen MT"/>
              </a:rPr>
              <a:t> </a:t>
            </a:r>
            <a:r>
              <a:rPr dirty="0" sz="4400" spc="-10">
                <a:solidFill>
                  <a:srgbClr val="EDEBE0"/>
                </a:solidFill>
                <a:latin typeface="Tw Cen MT"/>
                <a:cs typeface="Tw Cen MT"/>
              </a:rPr>
              <a:t>CREDIT</a:t>
            </a:r>
            <a:endParaRPr sz="4400">
              <a:latin typeface="Tw Cen MT"/>
              <a:cs typeface="Tw Cen MT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440939" y="6162304"/>
            <a:ext cx="6256020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>
                <a:solidFill>
                  <a:srgbClr val="FFFFFF"/>
                </a:solidFill>
                <a:latin typeface="Tw Cen MT"/>
                <a:cs typeface="Tw Cen MT"/>
              </a:rPr>
              <a:t>CNS</a:t>
            </a:r>
            <a:r>
              <a:rPr dirty="0" sz="2600" spc="-4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 sz="2600">
                <a:solidFill>
                  <a:srgbClr val="FFFFFF"/>
                </a:solidFill>
                <a:latin typeface="Tw Cen MT"/>
                <a:cs typeface="Tw Cen MT"/>
              </a:rPr>
              <a:t>SAFETY</a:t>
            </a:r>
            <a:r>
              <a:rPr dirty="0" sz="2600" spc="-5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 sz="2600">
                <a:solidFill>
                  <a:srgbClr val="FFFFFF"/>
                </a:solidFill>
                <a:latin typeface="Tw Cen MT"/>
                <a:cs typeface="Tw Cen MT"/>
              </a:rPr>
              <a:t>AND</a:t>
            </a:r>
            <a:r>
              <a:rPr dirty="0" sz="2600" spc="-3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 sz="2600">
                <a:solidFill>
                  <a:srgbClr val="FFFFFF"/>
                </a:solidFill>
                <a:latin typeface="Tw Cen MT"/>
                <a:cs typeface="Tw Cen MT"/>
              </a:rPr>
              <a:t>COMPLIANCE</a:t>
            </a:r>
            <a:r>
              <a:rPr dirty="0" sz="2600" spc="-6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Tw Cen MT"/>
                <a:cs typeface="Tw Cen MT"/>
              </a:rPr>
              <a:t>CONFERENCE</a:t>
            </a:r>
            <a:endParaRPr sz="2600">
              <a:latin typeface="Tw Cen MT"/>
              <a:cs typeface="Tw Cen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87579" y="6231258"/>
            <a:ext cx="198691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Tw Cen MT"/>
                <a:cs typeface="Tw Cen MT"/>
              </a:rPr>
              <a:t>February</a:t>
            </a:r>
            <a:r>
              <a:rPr dirty="0" sz="2000" spc="-55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dirty="0" sz="2000">
                <a:solidFill>
                  <a:srgbClr val="FFFFFF"/>
                </a:solidFill>
                <a:latin typeface="Tw Cen MT"/>
                <a:cs typeface="Tw Cen MT"/>
              </a:rPr>
              <a:t>28,</a:t>
            </a:r>
            <a:r>
              <a:rPr dirty="0" sz="2000" spc="-20">
                <a:solidFill>
                  <a:srgbClr val="FFFFFF"/>
                </a:solidFill>
                <a:latin typeface="Tw Cen MT"/>
                <a:cs typeface="Tw Cen MT"/>
              </a:rPr>
              <a:t> 2025</a:t>
            </a:r>
            <a:endParaRPr sz="20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280160"/>
            <a:ext cx="533400" cy="228600"/>
          </a:xfrm>
          <a:custGeom>
            <a:avLst/>
            <a:gdLst/>
            <a:ahLst/>
            <a:cxnLst/>
            <a:rect l="l" t="t" r="r" b="b"/>
            <a:pathLst>
              <a:path w="533400" h="228600">
                <a:moveTo>
                  <a:pt x="533400" y="0"/>
                </a:moveTo>
                <a:lnTo>
                  <a:pt x="0" y="0"/>
                </a:lnTo>
                <a:lnTo>
                  <a:pt x="0" y="228600"/>
                </a:lnTo>
                <a:lnTo>
                  <a:pt x="533400" y="228600"/>
                </a:lnTo>
                <a:lnTo>
                  <a:pt x="5334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90550" y="1280160"/>
            <a:ext cx="8553450" cy="228600"/>
          </a:xfrm>
          <a:custGeom>
            <a:avLst/>
            <a:gdLst/>
            <a:ahLst/>
            <a:cxnLst/>
            <a:rect l="l" t="t" r="r" b="b"/>
            <a:pathLst>
              <a:path w="8553450" h="228600">
                <a:moveTo>
                  <a:pt x="8553450" y="0"/>
                </a:moveTo>
                <a:lnTo>
                  <a:pt x="0" y="0"/>
                </a:lnTo>
                <a:lnTo>
                  <a:pt x="0" y="228600"/>
                </a:lnTo>
                <a:lnTo>
                  <a:pt x="8553450" y="228600"/>
                </a:lnTo>
                <a:lnTo>
                  <a:pt x="8553450" y="0"/>
                </a:lnTo>
                <a:close/>
              </a:path>
            </a:pathLst>
          </a:custGeom>
          <a:solidFill>
            <a:srgbClr val="84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Objectives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31140" y="1791446"/>
            <a:ext cx="8470265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Background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on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federal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excise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tax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for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fuels</a:t>
            </a:r>
            <a:endParaRPr sz="2000">
              <a:latin typeface="Arial"/>
              <a:cs typeface="Arial"/>
            </a:endParaRPr>
          </a:p>
          <a:p>
            <a:pPr marL="355600" marR="516255" indent="-342900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dirty="0" sz="2000">
                <a:latin typeface="Arial"/>
                <a:cs typeface="Arial"/>
              </a:rPr>
              <a:t>Discuss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fuel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tax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credit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related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activities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which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qualify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for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the </a:t>
            </a:r>
            <a:r>
              <a:rPr dirty="0" sz="2000" spc="-10">
                <a:latin typeface="Arial"/>
                <a:cs typeface="Arial"/>
              </a:rPr>
              <a:t>credit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har char="•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Discuss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recording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keeping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filing requirements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to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claim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credit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0739" y="5638800"/>
            <a:ext cx="921424" cy="9214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2696" y="1965530"/>
            <a:ext cx="8516620" cy="36309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368800" marR="572770" indent="635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latin typeface="Arial"/>
                <a:cs typeface="Arial"/>
              </a:rPr>
              <a:t>Walz</a:t>
            </a:r>
            <a:r>
              <a:rPr dirty="0" sz="2100" spc="-5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Group</a:t>
            </a:r>
            <a:r>
              <a:rPr dirty="0" sz="2100" spc="-5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specializes</a:t>
            </a:r>
            <a:r>
              <a:rPr dirty="0" sz="2100" spc="-85">
                <a:latin typeface="Arial"/>
                <a:cs typeface="Arial"/>
              </a:rPr>
              <a:t> </a:t>
            </a:r>
            <a:r>
              <a:rPr dirty="0" sz="2100" spc="-25">
                <a:latin typeface="Arial"/>
                <a:cs typeface="Arial"/>
              </a:rPr>
              <a:t>in </a:t>
            </a:r>
            <a:r>
              <a:rPr dirty="0" sz="2100">
                <a:latin typeface="Arial"/>
                <a:cs typeface="Arial"/>
              </a:rPr>
              <a:t>business</a:t>
            </a:r>
            <a:r>
              <a:rPr dirty="0" sz="2100" spc="-4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succession, </a:t>
            </a:r>
            <a:r>
              <a:rPr dirty="0" sz="2100">
                <a:latin typeface="Arial"/>
                <a:cs typeface="Arial"/>
              </a:rPr>
              <a:t>assurance,</a:t>
            </a:r>
            <a:r>
              <a:rPr dirty="0" sz="2100" spc="-3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tax,</a:t>
            </a:r>
            <a:r>
              <a:rPr dirty="0" sz="2100" spc="-1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and</a:t>
            </a:r>
            <a:r>
              <a:rPr dirty="0" sz="2100" spc="-20">
                <a:latin typeface="Arial"/>
                <a:cs typeface="Arial"/>
              </a:rPr>
              <a:t> other </a:t>
            </a:r>
            <a:r>
              <a:rPr dirty="0" sz="2100">
                <a:latin typeface="Arial"/>
                <a:cs typeface="Arial"/>
              </a:rPr>
              <a:t>outsourced</a:t>
            </a:r>
            <a:r>
              <a:rPr dirty="0" sz="2100" spc="-4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services,</a:t>
            </a:r>
            <a:r>
              <a:rPr dirty="0" sz="2100" spc="-2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including </a:t>
            </a:r>
            <a:r>
              <a:rPr dirty="0" sz="2100">
                <a:latin typeface="Arial"/>
                <a:cs typeface="Arial"/>
              </a:rPr>
              <a:t>accounting,</a:t>
            </a:r>
            <a:r>
              <a:rPr dirty="0" sz="2100" spc="-4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auditing,</a:t>
            </a:r>
            <a:r>
              <a:rPr dirty="0" sz="2100" spc="-4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business </a:t>
            </a:r>
            <a:r>
              <a:rPr dirty="0" sz="2100">
                <a:latin typeface="Arial"/>
                <a:cs typeface="Arial"/>
              </a:rPr>
              <a:t>management,</a:t>
            </a:r>
            <a:r>
              <a:rPr dirty="0" sz="2100" spc="-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tax</a:t>
            </a:r>
            <a:r>
              <a:rPr dirty="0" sz="2100" spc="-4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preparation </a:t>
            </a:r>
            <a:r>
              <a:rPr dirty="0" sz="2100">
                <a:latin typeface="Arial"/>
                <a:cs typeface="Arial"/>
              </a:rPr>
              <a:t>and</a:t>
            </a:r>
            <a:r>
              <a:rPr dirty="0" sz="2100" spc="-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planning,</a:t>
            </a:r>
            <a:r>
              <a:rPr dirty="0" sz="2100" spc="-3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QuickBooks </a:t>
            </a:r>
            <a:r>
              <a:rPr dirty="0" sz="2100">
                <a:latin typeface="Arial"/>
                <a:cs typeface="Arial"/>
              </a:rPr>
              <a:t>support,</a:t>
            </a:r>
            <a:r>
              <a:rPr dirty="0" sz="2100" spc="-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business</a:t>
            </a:r>
            <a:r>
              <a:rPr dirty="0" sz="2100" spc="-3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consulting, </a:t>
            </a:r>
            <a:r>
              <a:rPr dirty="0" sz="2100">
                <a:latin typeface="Arial"/>
                <a:cs typeface="Arial"/>
              </a:rPr>
              <a:t>and</a:t>
            </a:r>
            <a:r>
              <a:rPr dirty="0" sz="2100" spc="-10">
                <a:latin typeface="Arial"/>
                <a:cs typeface="Arial"/>
              </a:rPr>
              <a:t> more.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Setting</a:t>
            </a:r>
            <a:r>
              <a:rPr dirty="0" sz="2100" spc="-30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the</a:t>
            </a:r>
            <a:r>
              <a:rPr dirty="0" sz="2100" spc="-30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standard</a:t>
            </a:r>
            <a:r>
              <a:rPr dirty="0" sz="2100" spc="-10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for</a:t>
            </a:r>
            <a:r>
              <a:rPr dirty="0" sz="2100" spc="-15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unparalleled</a:t>
            </a:r>
            <a:r>
              <a:rPr dirty="0" sz="2100" spc="-35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service</a:t>
            </a:r>
            <a:r>
              <a:rPr dirty="0" sz="2100" spc="-40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in</a:t>
            </a:r>
            <a:r>
              <a:rPr dirty="0" sz="2100" spc="-30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pursuit</a:t>
            </a:r>
            <a:r>
              <a:rPr dirty="0" sz="2100" spc="-15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of</a:t>
            </a:r>
            <a:r>
              <a:rPr dirty="0" sz="2100" spc="-10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5B0302"/>
                </a:solidFill>
                <a:latin typeface="Arial"/>
                <a:cs typeface="Arial"/>
              </a:rPr>
              <a:t>your</a:t>
            </a:r>
            <a:r>
              <a:rPr dirty="0" sz="2100" spc="-25" i="1">
                <a:solidFill>
                  <a:srgbClr val="5B0302"/>
                </a:solidFill>
                <a:latin typeface="Arial"/>
                <a:cs typeface="Arial"/>
              </a:rPr>
              <a:t> </a:t>
            </a:r>
            <a:r>
              <a:rPr dirty="0" sz="2100" spc="-10" i="1">
                <a:solidFill>
                  <a:srgbClr val="5B0302"/>
                </a:solidFill>
                <a:latin typeface="Arial"/>
                <a:cs typeface="Arial"/>
              </a:rPr>
              <a:t>prosperity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9350" rIns="0" bIns="0" rtlCol="0" vert="horz">
            <a:spAutoFit/>
          </a:bodyPr>
          <a:lstStyle/>
          <a:p>
            <a:pPr marL="3189605">
              <a:lnSpc>
                <a:spcPct val="100000"/>
              </a:lnSpc>
              <a:spcBef>
                <a:spcPts val="100"/>
              </a:spcBef>
            </a:pPr>
            <a:r>
              <a:rPr dirty="0" u="sng" sz="3300">
                <a:solidFill>
                  <a:srgbClr val="571211"/>
                </a:solidFill>
                <a:uFill>
                  <a:solidFill>
                    <a:srgbClr val="571211"/>
                  </a:solidFill>
                </a:uFill>
                <a:latin typeface="Arial"/>
                <a:cs typeface="Arial"/>
              </a:rPr>
              <a:t>Walz</a:t>
            </a:r>
            <a:r>
              <a:rPr dirty="0" u="sng" sz="3300" spc="-155">
                <a:solidFill>
                  <a:srgbClr val="571211"/>
                </a:solidFill>
                <a:uFill>
                  <a:solidFill>
                    <a:srgbClr val="571211"/>
                  </a:solidFill>
                </a:uFill>
                <a:latin typeface="Arial"/>
                <a:cs typeface="Arial"/>
              </a:rPr>
              <a:t> </a:t>
            </a:r>
            <a:r>
              <a:rPr dirty="0" u="sng" sz="3300" spc="-10">
                <a:solidFill>
                  <a:srgbClr val="571211"/>
                </a:solidFill>
                <a:uFill>
                  <a:solidFill>
                    <a:srgbClr val="571211"/>
                  </a:solidFill>
                </a:uFill>
                <a:latin typeface="Arial"/>
                <a:cs typeface="Arial"/>
              </a:rPr>
              <a:t>Group</a:t>
            </a:r>
            <a:endParaRPr sz="33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59" y="2217419"/>
            <a:ext cx="3630167" cy="2423159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8399005" y="854909"/>
            <a:ext cx="740410" cy="704215"/>
          </a:xfrm>
          <a:custGeom>
            <a:avLst/>
            <a:gdLst/>
            <a:ahLst/>
            <a:cxnLst/>
            <a:rect l="l" t="t" r="r" b="b"/>
            <a:pathLst>
              <a:path w="740409" h="704215">
                <a:moveTo>
                  <a:pt x="739978" y="703961"/>
                </a:moveTo>
                <a:lnTo>
                  <a:pt x="688371" y="695505"/>
                </a:lnTo>
                <a:lnTo>
                  <a:pt x="637707" y="684252"/>
                </a:lnTo>
                <a:lnTo>
                  <a:pt x="588105" y="670314"/>
                </a:lnTo>
                <a:lnTo>
                  <a:pt x="539682" y="653804"/>
                </a:lnTo>
                <a:lnTo>
                  <a:pt x="492555" y="634832"/>
                </a:lnTo>
                <a:lnTo>
                  <a:pt x="446843" y="613511"/>
                </a:lnTo>
                <a:lnTo>
                  <a:pt x="402661" y="589953"/>
                </a:lnTo>
                <a:lnTo>
                  <a:pt x="360129" y="564269"/>
                </a:lnTo>
                <a:lnTo>
                  <a:pt x="319364" y="536571"/>
                </a:lnTo>
                <a:lnTo>
                  <a:pt x="280483" y="506971"/>
                </a:lnTo>
                <a:lnTo>
                  <a:pt x="243604" y="475582"/>
                </a:lnTo>
                <a:lnTo>
                  <a:pt x="208844" y="442514"/>
                </a:lnTo>
                <a:lnTo>
                  <a:pt x="176321" y="407880"/>
                </a:lnTo>
                <a:lnTo>
                  <a:pt x="146153" y="371791"/>
                </a:lnTo>
                <a:lnTo>
                  <a:pt x="118457" y="334360"/>
                </a:lnTo>
                <a:lnTo>
                  <a:pt x="93351" y="295698"/>
                </a:lnTo>
                <a:lnTo>
                  <a:pt x="70953" y="255917"/>
                </a:lnTo>
                <a:lnTo>
                  <a:pt x="51379" y="215129"/>
                </a:lnTo>
                <a:lnTo>
                  <a:pt x="34748" y="173446"/>
                </a:lnTo>
                <a:lnTo>
                  <a:pt x="21177" y="130980"/>
                </a:lnTo>
                <a:lnTo>
                  <a:pt x="10783" y="87842"/>
                </a:lnTo>
                <a:lnTo>
                  <a:pt x="3685" y="44145"/>
                </a:lnTo>
                <a:lnTo>
                  <a:pt x="0" y="0"/>
                </a:lnTo>
              </a:path>
            </a:pathLst>
          </a:custGeom>
          <a:ln w="6349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280160"/>
            <a:ext cx="533400" cy="228600"/>
          </a:xfrm>
          <a:custGeom>
            <a:avLst/>
            <a:gdLst/>
            <a:ahLst/>
            <a:cxnLst/>
            <a:rect l="l" t="t" r="r" b="b"/>
            <a:pathLst>
              <a:path w="533400" h="228600">
                <a:moveTo>
                  <a:pt x="533400" y="0"/>
                </a:moveTo>
                <a:lnTo>
                  <a:pt x="0" y="0"/>
                </a:lnTo>
                <a:lnTo>
                  <a:pt x="0" y="228600"/>
                </a:lnTo>
                <a:lnTo>
                  <a:pt x="533400" y="228600"/>
                </a:lnTo>
                <a:lnTo>
                  <a:pt x="5334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90550" y="1280160"/>
            <a:ext cx="8553450" cy="228600"/>
          </a:xfrm>
          <a:custGeom>
            <a:avLst/>
            <a:gdLst/>
            <a:ahLst/>
            <a:cxnLst/>
            <a:rect l="l" t="t" r="r" b="b"/>
            <a:pathLst>
              <a:path w="8553450" h="228600">
                <a:moveTo>
                  <a:pt x="8553450" y="0"/>
                </a:moveTo>
                <a:lnTo>
                  <a:pt x="0" y="0"/>
                </a:lnTo>
                <a:lnTo>
                  <a:pt x="0" y="228600"/>
                </a:lnTo>
                <a:lnTo>
                  <a:pt x="8553450" y="228600"/>
                </a:lnTo>
                <a:lnTo>
                  <a:pt x="8553450" y="0"/>
                </a:lnTo>
                <a:close/>
              </a:path>
            </a:pathLst>
          </a:custGeom>
          <a:solidFill>
            <a:srgbClr val="84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60"/>
              <a:t>Today’s</a:t>
            </a:r>
            <a:r>
              <a:rPr dirty="0" spc="-200"/>
              <a:t> </a:t>
            </a:r>
            <a:r>
              <a:rPr dirty="0" spc="-10"/>
              <a:t>Presenter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898139" y="1791446"/>
            <a:ext cx="5678805" cy="30753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Arial"/>
                <a:cs typeface="Arial"/>
              </a:rPr>
              <a:t>Joshua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Hoover,</a:t>
            </a:r>
            <a:r>
              <a:rPr dirty="0" sz="2000" spc="-50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CPA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Josh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has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8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years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experience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</a:t>
            </a:r>
            <a:r>
              <a:rPr dirty="0" sz="2000" spc="-10">
                <a:latin typeface="Arial"/>
                <a:cs typeface="Arial"/>
              </a:rPr>
              <a:t> public </a:t>
            </a:r>
            <a:r>
              <a:rPr dirty="0" sz="2000">
                <a:latin typeface="Arial"/>
                <a:cs typeface="Arial"/>
              </a:rPr>
              <a:t>accounting.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He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is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senior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manager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tax </a:t>
            </a:r>
            <a:r>
              <a:rPr dirty="0" sz="2000">
                <a:latin typeface="Arial"/>
                <a:cs typeface="Arial"/>
              </a:rPr>
              <a:t>division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at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Walz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Group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works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with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relationship </a:t>
            </a:r>
            <a:r>
              <a:rPr dirty="0" sz="2000">
                <a:latin typeface="Arial"/>
                <a:cs typeface="Arial"/>
              </a:rPr>
              <a:t>managers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clients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planning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executing </a:t>
            </a:r>
            <a:r>
              <a:rPr dirty="0" sz="2000">
                <a:latin typeface="Arial"/>
                <a:cs typeface="Arial"/>
              </a:rPr>
              <a:t>complex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tax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matters.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He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has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experience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working </a:t>
            </a:r>
            <a:r>
              <a:rPr dirty="0" sz="2000">
                <a:latin typeface="Arial"/>
                <a:cs typeface="Arial"/>
              </a:rPr>
              <a:t>with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partnerships,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individuals,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C-</a:t>
            </a:r>
            <a:r>
              <a:rPr dirty="0" sz="2000">
                <a:latin typeface="Arial"/>
                <a:cs typeface="Arial"/>
              </a:rPr>
              <a:t>corporations,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and </a:t>
            </a:r>
            <a:r>
              <a:rPr dirty="0" sz="2000" spc="-10">
                <a:latin typeface="Arial"/>
                <a:cs typeface="Arial"/>
              </a:rPr>
              <a:t>S-</a:t>
            </a:r>
            <a:r>
              <a:rPr dirty="0" sz="2000">
                <a:latin typeface="Arial"/>
                <a:cs typeface="Arial"/>
              </a:rPr>
              <a:t>corporations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on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matters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involving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income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taxes, </a:t>
            </a:r>
            <a:r>
              <a:rPr dirty="0" sz="2000">
                <a:latin typeface="Arial"/>
                <a:cs typeface="Arial"/>
              </a:rPr>
              <a:t>sales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use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tax,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payroll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taxes.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Josh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is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also </a:t>
            </a:r>
            <a:r>
              <a:rPr dirty="0" sz="2000">
                <a:latin typeface="Arial"/>
                <a:cs typeface="Arial"/>
              </a:rPr>
              <a:t>involved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training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mentoring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new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staff.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0739" y="5638800"/>
            <a:ext cx="921424" cy="9214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788" y="1766049"/>
            <a:ext cx="2286988" cy="34289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280160"/>
            <a:ext cx="533400" cy="228600"/>
          </a:xfrm>
          <a:custGeom>
            <a:avLst/>
            <a:gdLst/>
            <a:ahLst/>
            <a:cxnLst/>
            <a:rect l="l" t="t" r="r" b="b"/>
            <a:pathLst>
              <a:path w="533400" h="228600">
                <a:moveTo>
                  <a:pt x="533400" y="0"/>
                </a:moveTo>
                <a:lnTo>
                  <a:pt x="0" y="0"/>
                </a:lnTo>
                <a:lnTo>
                  <a:pt x="0" y="228600"/>
                </a:lnTo>
                <a:lnTo>
                  <a:pt x="533400" y="228600"/>
                </a:lnTo>
                <a:lnTo>
                  <a:pt x="5334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90550" y="1280160"/>
            <a:ext cx="8553450" cy="228600"/>
          </a:xfrm>
          <a:custGeom>
            <a:avLst/>
            <a:gdLst/>
            <a:ahLst/>
            <a:cxnLst/>
            <a:rect l="l" t="t" r="r" b="b"/>
            <a:pathLst>
              <a:path w="8553450" h="228600">
                <a:moveTo>
                  <a:pt x="8553450" y="0"/>
                </a:moveTo>
                <a:lnTo>
                  <a:pt x="0" y="0"/>
                </a:lnTo>
                <a:lnTo>
                  <a:pt x="0" y="228600"/>
                </a:lnTo>
                <a:lnTo>
                  <a:pt x="8553450" y="228600"/>
                </a:lnTo>
                <a:lnTo>
                  <a:pt x="8553450" y="0"/>
                </a:lnTo>
                <a:close/>
              </a:path>
            </a:pathLst>
          </a:custGeom>
          <a:solidFill>
            <a:srgbClr val="84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Disclaimer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31140" y="1788398"/>
            <a:ext cx="8375015" cy="231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Arial"/>
                <a:cs typeface="Arial"/>
              </a:rPr>
              <a:t>The</a:t>
            </a:r>
            <a:r>
              <a:rPr dirty="0" sz="3000" spc="-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information</a:t>
            </a:r>
            <a:r>
              <a:rPr dirty="0" sz="3000" spc="-5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discussed</a:t>
            </a:r>
            <a:r>
              <a:rPr dirty="0" sz="3000" spc="-6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in</a:t>
            </a:r>
            <a:r>
              <a:rPr dirty="0" sz="3000" spc="-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today’s</a:t>
            </a:r>
            <a:r>
              <a:rPr dirty="0" sz="3000" spc="-55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presentation </a:t>
            </a:r>
            <a:r>
              <a:rPr dirty="0" sz="3000">
                <a:latin typeface="Arial"/>
                <a:cs typeface="Arial"/>
              </a:rPr>
              <a:t>is</a:t>
            </a:r>
            <a:r>
              <a:rPr dirty="0" sz="3000" spc="-3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for</a:t>
            </a:r>
            <a:r>
              <a:rPr dirty="0" sz="3000" spc="-2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educational</a:t>
            </a:r>
            <a:r>
              <a:rPr dirty="0" sz="3000" spc="-3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and</a:t>
            </a:r>
            <a:r>
              <a:rPr dirty="0" sz="3000" spc="-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informational</a:t>
            </a:r>
            <a:r>
              <a:rPr dirty="0" sz="3000" spc="-45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purposes </a:t>
            </a:r>
            <a:r>
              <a:rPr dirty="0" sz="3000" spc="-20">
                <a:latin typeface="Arial"/>
                <a:cs typeface="Arial"/>
              </a:rPr>
              <a:t>only.</a:t>
            </a:r>
            <a:r>
              <a:rPr dirty="0" sz="3000" spc="-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Please</a:t>
            </a:r>
            <a:r>
              <a:rPr dirty="0" sz="3000" spc="-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consult</a:t>
            </a:r>
            <a:r>
              <a:rPr dirty="0" sz="3000" spc="-5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with</a:t>
            </a:r>
            <a:r>
              <a:rPr dirty="0" sz="3000" spc="-4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a</a:t>
            </a:r>
            <a:r>
              <a:rPr dirty="0" sz="3000" spc="-4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tax</a:t>
            </a:r>
            <a:r>
              <a:rPr dirty="0" sz="3000" spc="-2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advisor</a:t>
            </a:r>
            <a:r>
              <a:rPr dirty="0" sz="3000" spc="-55">
                <a:latin typeface="Arial"/>
                <a:cs typeface="Arial"/>
              </a:rPr>
              <a:t> </a:t>
            </a:r>
            <a:r>
              <a:rPr dirty="0" sz="3000" spc="-20">
                <a:latin typeface="Arial"/>
                <a:cs typeface="Arial"/>
              </a:rPr>
              <a:t>when </a:t>
            </a:r>
            <a:r>
              <a:rPr dirty="0" sz="3000">
                <a:latin typeface="Arial"/>
                <a:cs typeface="Arial"/>
              </a:rPr>
              <a:t>determining</a:t>
            </a:r>
            <a:r>
              <a:rPr dirty="0" sz="3000" spc="-6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how</a:t>
            </a:r>
            <a:r>
              <a:rPr dirty="0" sz="3000" spc="-4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the</a:t>
            </a:r>
            <a:r>
              <a:rPr dirty="0" sz="3000" spc="-2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information</a:t>
            </a:r>
            <a:r>
              <a:rPr dirty="0" sz="3000" spc="-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presented</a:t>
            </a:r>
            <a:r>
              <a:rPr dirty="0" sz="3000" spc="-50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today </a:t>
            </a:r>
            <a:r>
              <a:rPr dirty="0" sz="3000">
                <a:latin typeface="Arial"/>
                <a:cs typeface="Arial"/>
              </a:rPr>
              <a:t>applies</a:t>
            </a:r>
            <a:r>
              <a:rPr dirty="0" sz="3000" spc="-6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to</a:t>
            </a:r>
            <a:r>
              <a:rPr dirty="0" sz="3000" spc="5">
                <a:latin typeface="Arial"/>
                <a:cs typeface="Arial"/>
              </a:rPr>
              <a:t> </a:t>
            </a:r>
            <a:r>
              <a:rPr dirty="0" sz="3000" spc="-25">
                <a:latin typeface="Arial"/>
                <a:cs typeface="Arial"/>
              </a:rPr>
              <a:t>you</a:t>
            </a:r>
            <a:endParaRPr sz="30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0739" y="5638800"/>
            <a:ext cx="921424" cy="9214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591555"/>
            <a:ext cx="7733665" cy="2306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396875" indent="-342900">
              <a:lnSpc>
                <a:spcPct val="106800"/>
              </a:lnSpc>
              <a:spcBef>
                <a:spcPts val="100"/>
              </a:spcBef>
              <a:buClr>
                <a:srgbClr val="585858"/>
              </a:buClr>
              <a:buSzPct val="58928"/>
              <a:buFont typeface="Symbol"/>
              <a:buChar char=""/>
              <a:tabLst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federal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government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levies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excise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tax </a:t>
            </a:r>
            <a:r>
              <a:rPr dirty="0" sz="2800">
                <a:latin typeface="Arial"/>
                <a:cs typeface="Arial"/>
              </a:rPr>
              <a:t>on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certain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liquid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fuels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07000"/>
              </a:lnSpc>
              <a:spcBef>
                <a:spcPts val="5"/>
              </a:spcBef>
              <a:buClr>
                <a:srgbClr val="585858"/>
              </a:buClr>
              <a:buSzPct val="58928"/>
              <a:buFont typeface="Symbol"/>
              <a:buChar char=""/>
              <a:tabLst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Collected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excise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tax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is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used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fund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federal </a:t>
            </a:r>
            <a:r>
              <a:rPr dirty="0" sz="2800">
                <a:latin typeface="Arial"/>
                <a:cs typeface="Arial"/>
              </a:rPr>
              <a:t>Highway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Trust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Fund,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which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funds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road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and </a:t>
            </a:r>
            <a:r>
              <a:rPr dirty="0" sz="2800">
                <a:latin typeface="Arial"/>
                <a:cs typeface="Arial"/>
              </a:rPr>
              <a:t>transit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projects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600" y="4953000"/>
            <a:ext cx="172220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Excise</a:t>
            </a:r>
            <a:r>
              <a:rPr dirty="0" sz="4400" spc="-14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45">
                <a:solidFill>
                  <a:srgbClr val="84181A"/>
                </a:solidFill>
                <a:latin typeface="Tw Cen MT"/>
                <a:cs typeface="Tw Cen MT"/>
              </a:rPr>
              <a:t>Tax</a:t>
            </a:r>
            <a:r>
              <a:rPr dirty="0" sz="4400" spc="-13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on</a:t>
            </a:r>
            <a:r>
              <a:rPr dirty="0" sz="4400" spc="-114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10">
                <a:solidFill>
                  <a:srgbClr val="84181A"/>
                </a:solidFill>
                <a:latin typeface="Tw Cen MT"/>
                <a:cs typeface="Tw Cen MT"/>
              </a:rPr>
              <a:t>Fuels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585020"/>
            <a:ext cx="7336155" cy="33572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6900"/>
              </a:lnSpc>
              <a:spcBef>
                <a:spcPts val="95"/>
              </a:spcBef>
              <a:buClr>
                <a:srgbClr val="585858"/>
              </a:buClr>
              <a:buSzPct val="59375"/>
              <a:buFont typeface="Symbol"/>
              <a:buChar char=""/>
              <a:tabLst>
                <a:tab pos="355600" algn="l"/>
              </a:tabLst>
            </a:pPr>
            <a:r>
              <a:rPr dirty="0" sz="3200">
                <a:latin typeface="Arial"/>
                <a:cs typeface="Arial"/>
              </a:rPr>
              <a:t>Sec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4041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of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the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tax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code</a:t>
            </a:r>
            <a:r>
              <a:rPr dirty="0" sz="3200" spc="-4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levies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the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25">
                <a:latin typeface="Arial"/>
                <a:cs typeface="Arial"/>
              </a:rPr>
              <a:t>tax </a:t>
            </a:r>
            <a:r>
              <a:rPr dirty="0" sz="3200">
                <a:latin typeface="Arial"/>
                <a:cs typeface="Arial"/>
              </a:rPr>
              <a:t>on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the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following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fuel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types</a:t>
            </a:r>
            <a:endParaRPr sz="32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295"/>
              </a:spcBef>
              <a:buClr>
                <a:srgbClr val="84181A"/>
              </a:buClr>
              <a:buSzPct val="69642"/>
              <a:buFont typeface="Courier New"/>
              <a:buChar char="o"/>
              <a:tabLst>
                <a:tab pos="756285" algn="l"/>
              </a:tabLst>
            </a:pPr>
            <a:r>
              <a:rPr dirty="0" sz="2800" spc="-10">
                <a:latin typeface="Arial"/>
                <a:cs typeface="Arial"/>
              </a:rPr>
              <a:t>Diesel</a:t>
            </a:r>
            <a:endParaRPr sz="2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225"/>
              </a:spcBef>
              <a:buClr>
                <a:srgbClr val="84181A"/>
              </a:buClr>
              <a:buSzPct val="69642"/>
              <a:buFont typeface="Courier New"/>
              <a:buChar char="o"/>
              <a:tabLst>
                <a:tab pos="756285" algn="l"/>
              </a:tabLst>
            </a:pPr>
            <a:r>
              <a:rPr dirty="0" sz="2800" spc="-10">
                <a:latin typeface="Arial"/>
                <a:cs typeface="Arial"/>
              </a:rPr>
              <a:t>Kerosene</a:t>
            </a:r>
            <a:endParaRPr sz="2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240"/>
              </a:spcBef>
              <a:buClr>
                <a:srgbClr val="84181A"/>
              </a:buClr>
              <a:buSzPct val="69642"/>
              <a:buFont typeface="Courier New"/>
              <a:buChar char="o"/>
              <a:tabLst>
                <a:tab pos="756285" algn="l"/>
              </a:tabLst>
            </a:pPr>
            <a:r>
              <a:rPr dirty="0" sz="2800">
                <a:latin typeface="Arial"/>
                <a:cs typeface="Arial"/>
              </a:rPr>
              <a:t>Alternative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fuels</a:t>
            </a:r>
            <a:endParaRPr sz="2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229"/>
              </a:spcBef>
              <a:buClr>
                <a:srgbClr val="84181A"/>
              </a:buClr>
              <a:buSzPct val="69642"/>
              <a:buFont typeface="Courier New"/>
              <a:buChar char="o"/>
              <a:tabLst>
                <a:tab pos="756285" algn="l"/>
              </a:tabLst>
            </a:pPr>
            <a:r>
              <a:rPr dirty="0" sz="2800">
                <a:latin typeface="Arial"/>
                <a:cs typeface="Arial"/>
              </a:rPr>
              <a:t>Compressed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natural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gas</a:t>
            </a:r>
            <a:endParaRPr sz="2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240"/>
              </a:spcBef>
              <a:buClr>
                <a:srgbClr val="84181A"/>
              </a:buClr>
              <a:buSzPct val="69642"/>
              <a:buFont typeface="Courier New"/>
              <a:buChar char="o"/>
              <a:tabLst>
                <a:tab pos="756285" algn="l"/>
              </a:tabLst>
            </a:pPr>
            <a:r>
              <a:rPr dirty="0" sz="2800">
                <a:latin typeface="Arial"/>
                <a:cs typeface="Arial"/>
              </a:rPr>
              <a:t>Fuels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used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aviation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600" y="4953000"/>
            <a:ext cx="172220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Excise</a:t>
            </a:r>
            <a:r>
              <a:rPr dirty="0" sz="4400" spc="-14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45">
                <a:solidFill>
                  <a:srgbClr val="84181A"/>
                </a:solidFill>
                <a:latin typeface="Tw Cen MT"/>
                <a:cs typeface="Tw Cen MT"/>
              </a:rPr>
              <a:t>Tax</a:t>
            </a:r>
            <a:r>
              <a:rPr dirty="0" sz="4400" spc="-13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on</a:t>
            </a:r>
            <a:r>
              <a:rPr dirty="0" sz="4400" spc="-114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10">
                <a:solidFill>
                  <a:srgbClr val="84181A"/>
                </a:solidFill>
                <a:latin typeface="Tw Cen MT"/>
                <a:cs typeface="Tw Cen MT"/>
              </a:rPr>
              <a:t>Fuels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607312"/>
            <a:ext cx="7757159" cy="428879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355600" marR="607695" indent="-342900">
              <a:lnSpc>
                <a:spcPts val="3640"/>
              </a:lnSpc>
              <a:spcBef>
                <a:spcPts val="390"/>
              </a:spcBef>
              <a:buClr>
                <a:srgbClr val="585858"/>
              </a:buClr>
              <a:buSzPct val="59375"/>
              <a:buFont typeface="Symbol"/>
              <a:buChar char=""/>
              <a:tabLst>
                <a:tab pos="355600" algn="l"/>
              </a:tabLst>
            </a:pPr>
            <a:r>
              <a:rPr dirty="0" sz="3200">
                <a:latin typeface="Arial"/>
                <a:cs typeface="Arial"/>
              </a:rPr>
              <a:t>Sec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4081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of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the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tax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code</a:t>
            </a:r>
            <a:r>
              <a:rPr dirty="0" sz="3200" spc="-4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imposes</a:t>
            </a:r>
            <a:r>
              <a:rPr dirty="0" sz="3200" spc="-45">
                <a:latin typeface="Arial"/>
                <a:cs typeface="Arial"/>
              </a:rPr>
              <a:t> </a:t>
            </a:r>
            <a:r>
              <a:rPr dirty="0" sz="3200" spc="-25">
                <a:latin typeface="Arial"/>
                <a:cs typeface="Arial"/>
              </a:rPr>
              <a:t>the </a:t>
            </a:r>
            <a:r>
              <a:rPr dirty="0" sz="3200">
                <a:latin typeface="Arial"/>
                <a:cs typeface="Arial"/>
              </a:rPr>
              <a:t>excise</a:t>
            </a:r>
            <a:r>
              <a:rPr dirty="0" sz="3200" spc="-5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tax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on</a:t>
            </a:r>
            <a:r>
              <a:rPr dirty="0" sz="3200" spc="-2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certain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activities:</a:t>
            </a:r>
            <a:endParaRPr sz="3200">
              <a:latin typeface="Arial"/>
              <a:cs typeface="Arial"/>
            </a:endParaRPr>
          </a:p>
          <a:p>
            <a:pPr lvl="1" marL="756285" marR="914400" indent="-287020">
              <a:lnSpc>
                <a:spcPts val="3180"/>
              </a:lnSpc>
              <a:spcBef>
                <a:spcPts val="155"/>
              </a:spcBef>
              <a:buClr>
                <a:srgbClr val="84181A"/>
              </a:buClr>
              <a:buSzPct val="69642"/>
              <a:buFont typeface="Courier New"/>
              <a:buChar char="o"/>
              <a:tabLst>
                <a:tab pos="756285" algn="l"/>
              </a:tabLst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removal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taxable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fuel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from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any </a:t>
            </a:r>
            <a:r>
              <a:rPr dirty="0" sz="2800">
                <a:latin typeface="Arial"/>
                <a:cs typeface="Arial"/>
              </a:rPr>
              <a:t>refinery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or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terminal</a:t>
            </a:r>
            <a:endParaRPr sz="2800">
              <a:latin typeface="Arial"/>
              <a:cs typeface="Arial"/>
            </a:endParaRPr>
          </a:p>
          <a:p>
            <a:pPr lvl="1" marL="756285" marR="344805" indent="-287020">
              <a:lnSpc>
                <a:spcPts val="3180"/>
              </a:lnSpc>
              <a:spcBef>
                <a:spcPts val="155"/>
              </a:spcBef>
              <a:buClr>
                <a:srgbClr val="84181A"/>
              </a:buClr>
              <a:buSzPct val="69642"/>
              <a:buFont typeface="Courier New"/>
              <a:buChar char="o"/>
              <a:tabLst>
                <a:tab pos="756285" algn="l"/>
              </a:tabLst>
            </a:pPr>
            <a:r>
              <a:rPr dirty="0" sz="2800">
                <a:latin typeface="Arial"/>
                <a:cs typeface="Arial"/>
              </a:rPr>
              <a:t>Entry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into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United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States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any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taxable </a:t>
            </a:r>
            <a:r>
              <a:rPr dirty="0" sz="2800">
                <a:latin typeface="Arial"/>
                <a:cs typeface="Arial"/>
              </a:rPr>
              <a:t>fuel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consumption,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use,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or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warehousing</a:t>
            </a:r>
            <a:endParaRPr sz="2800">
              <a:latin typeface="Arial"/>
              <a:cs typeface="Arial"/>
            </a:endParaRPr>
          </a:p>
          <a:p>
            <a:pPr lvl="1" marL="756285" marR="5080" indent="-287020">
              <a:lnSpc>
                <a:spcPct val="96200"/>
              </a:lnSpc>
              <a:spcBef>
                <a:spcPts val="40"/>
              </a:spcBef>
              <a:buClr>
                <a:srgbClr val="84181A"/>
              </a:buClr>
              <a:buSzPct val="69642"/>
              <a:buFont typeface="Courier New"/>
              <a:buChar char="o"/>
              <a:tabLst>
                <a:tab pos="756285" algn="l"/>
              </a:tabLst>
            </a:pP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sale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taxable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fuel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any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person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who </a:t>
            </a:r>
            <a:r>
              <a:rPr dirty="0" sz="2800">
                <a:latin typeface="Arial"/>
                <a:cs typeface="Arial"/>
              </a:rPr>
              <a:t>is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not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registered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under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Sec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4101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(generally </a:t>
            </a:r>
            <a:r>
              <a:rPr dirty="0" sz="2800">
                <a:latin typeface="Arial"/>
                <a:cs typeface="Arial"/>
              </a:rPr>
              <a:t>persons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or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entities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who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import,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refine,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or </a:t>
            </a:r>
            <a:r>
              <a:rPr dirty="0" sz="2800">
                <a:latin typeface="Arial"/>
                <a:cs typeface="Arial"/>
              </a:rPr>
              <a:t>otherwise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transport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fuel)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Excise</a:t>
            </a:r>
            <a:r>
              <a:rPr dirty="0" sz="4400" spc="-14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45">
                <a:solidFill>
                  <a:srgbClr val="84181A"/>
                </a:solidFill>
                <a:latin typeface="Tw Cen MT"/>
                <a:cs typeface="Tw Cen MT"/>
              </a:rPr>
              <a:t>Tax</a:t>
            </a:r>
            <a:r>
              <a:rPr dirty="0" sz="4400" spc="-13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on</a:t>
            </a:r>
            <a:r>
              <a:rPr dirty="0" sz="4400" spc="-114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10">
                <a:solidFill>
                  <a:srgbClr val="84181A"/>
                </a:solidFill>
                <a:latin typeface="Tw Cen MT"/>
                <a:cs typeface="Tw Cen MT"/>
              </a:rPr>
              <a:t>Fuels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578508"/>
            <a:ext cx="7654925" cy="3547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6900"/>
              </a:lnSpc>
              <a:spcBef>
                <a:spcPts val="100"/>
              </a:spcBef>
              <a:buClr>
                <a:srgbClr val="585858"/>
              </a:buClr>
              <a:buSzPct val="59722"/>
              <a:buFont typeface="Symbol"/>
              <a:buChar char=""/>
              <a:tabLst>
                <a:tab pos="355600" algn="l"/>
              </a:tabLst>
            </a:pPr>
            <a:r>
              <a:rPr dirty="0" sz="3600">
                <a:latin typeface="Arial"/>
                <a:cs typeface="Arial"/>
              </a:rPr>
              <a:t>The</a:t>
            </a:r>
            <a:r>
              <a:rPr dirty="0" sz="3600" spc="-2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fuel</a:t>
            </a:r>
            <a:r>
              <a:rPr dirty="0" sz="3600" spc="-2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tax</a:t>
            </a:r>
            <a:r>
              <a:rPr dirty="0" sz="3600" spc="-2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credit</a:t>
            </a:r>
            <a:r>
              <a:rPr dirty="0" sz="3600" spc="-3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offsets</a:t>
            </a:r>
            <a:r>
              <a:rPr dirty="0" sz="3600" spc="-2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the</a:t>
            </a:r>
            <a:r>
              <a:rPr dirty="0" sz="3600" spc="-2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excise </a:t>
            </a:r>
            <a:r>
              <a:rPr dirty="0" sz="3600">
                <a:latin typeface="Arial"/>
                <a:cs typeface="Arial"/>
              </a:rPr>
              <a:t>tax</a:t>
            </a:r>
            <a:r>
              <a:rPr dirty="0" sz="3600" spc="-1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when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fuel</a:t>
            </a:r>
            <a:r>
              <a:rPr dirty="0" sz="3600" spc="-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is</a:t>
            </a:r>
            <a:r>
              <a:rPr dirty="0" sz="3600" spc="-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used</a:t>
            </a:r>
            <a:r>
              <a:rPr dirty="0" sz="3600" spc="-2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for</a:t>
            </a:r>
            <a:r>
              <a:rPr dirty="0" sz="3600" spc="5">
                <a:latin typeface="Arial"/>
                <a:cs typeface="Arial"/>
              </a:rPr>
              <a:t> </a:t>
            </a:r>
            <a:r>
              <a:rPr dirty="0" sz="3600" spc="-50">
                <a:latin typeface="Arial"/>
                <a:cs typeface="Arial"/>
              </a:rPr>
              <a:t>a </a:t>
            </a:r>
            <a:r>
              <a:rPr dirty="0" sz="3600">
                <a:latin typeface="Arial"/>
                <a:cs typeface="Arial"/>
              </a:rPr>
              <a:t>nontaxable</a:t>
            </a:r>
            <a:r>
              <a:rPr dirty="0" sz="3600" spc="-4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business</a:t>
            </a:r>
            <a:r>
              <a:rPr dirty="0" sz="3600" spc="-2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purpose</a:t>
            </a:r>
            <a:endParaRPr sz="3600">
              <a:latin typeface="Arial"/>
              <a:cs typeface="Arial"/>
            </a:endParaRPr>
          </a:p>
          <a:p>
            <a:pPr marL="355600" marR="158750" indent="-342900">
              <a:lnSpc>
                <a:spcPct val="106900"/>
              </a:lnSpc>
              <a:spcBef>
                <a:spcPts val="15"/>
              </a:spcBef>
              <a:buClr>
                <a:srgbClr val="585858"/>
              </a:buClr>
              <a:buSzPct val="59722"/>
              <a:buFont typeface="Symbol"/>
              <a:buChar char=""/>
              <a:tabLst>
                <a:tab pos="355600" algn="l"/>
              </a:tabLst>
            </a:pPr>
            <a:r>
              <a:rPr dirty="0" sz="3600">
                <a:latin typeface="Arial"/>
                <a:cs typeface="Arial"/>
              </a:rPr>
              <a:t>If</a:t>
            </a:r>
            <a:r>
              <a:rPr dirty="0" sz="3600" spc="-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a</a:t>
            </a:r>
            <a:r>
              <a:rPr dirty="0" sz="3600" spc="-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business</a:t>
            </a:r>
            <a:r>
              <a:rPr dirty="0" sz="3600" spc="-2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does</a:t>
            </a:r>
            <a:r>
              <a:rPr dirty="0" sz="3600" spc="-2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not</a:t>
            </a:r>
            <a:r>
              <a:rPr dirty="0" sz="3600" spc="-1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have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 spc="-25">
                <a:latin typeface="Arial"/>
                <a:cs typeface="Arial"/>
              </a:rPr>
              <a:t>an </a:t>
            </a:r>
            <a:r>
              <a:rPr dirty="0" sz="3600">
                <a:latin typeface="Arial"/>
                <a:cs typeface="Arial"/>
              </a:rPr>
              <a:t>excise</a:t>
            </a:r>
            <a:r>
              <a:rPr dirty="0" sz="3600" spc="-5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tax</a:t>
            </a:r>
            <a:r>
              <a:rPr dirty="0" sz="3600" spc="-2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liability,</a:t>
            </a:r>
            <a:r>
              <a:rPr dirty="0" sz="3600" spc="-7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the</a:t>
            </a:r>
            <a:r>
              <a:rPr dirty="0" sz="3600" spc="-3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credit</a:t>
            </a:r>
            <a:r>
              <a:rPr dirty="0" sz="3600" spc="-4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can</a:t>
            </a:r>
            <a:r>
              <a:rPr dirty="0" sz="3600" spc="-45">
                <a:latin typeface="Arial"/>
                <a:cs typeface="Arial"/>
              </a:rPr>
              <a:t> </a:t>
            </a:r>
            <a:r>
              <a:rPr dirty="0" sz="3600" spc="-25">
                <a:latin typeface="Arial"/>
                <a:cs typeface="Arial"/>
              </a:rPr>
              <a:t>be </a:t>
            </a:r>
            <a:r>
              <a:rPr dirty="0" sz="3600">
                <a:latin typeface="Arial"/>
                <a:cs typeface="Arial"/>
              </a:rPr>
              <a:t>claimed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against</a:t>
            </a:r>
            <a:r>
              <a:rPr dirty="0" sz="3600" spc="-2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income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taxes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Fuel</a:t>
            </a:r>
            <a:r>
              <a:rPr dirty="0" sz="4400" spc="-15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40">
                <a:solidFill>
                  <a:srgbClr val="84181A"/>
                </a:solidFill>
                <a:latin typeface="Tw Cen MT"/>
                <a:cs typeface="Tw Cen MT"/>
              </a:rPr>
              <a:t>Tax</a:t>
            </a:r>
            <a:r>
              <a:rPr dirty="0" sz="4400" spc="-12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10">
                <a:solidFill>
                  <a:srgbClr val="84181A"/>
                </a:solidFill>
                <a:latin typeface="Tw Cen MT"/>
                <a:cs typeface="Tw Cen MT"/>
              </a:rPr>
              <a:t>Credit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578508"/>
            <a:ext cx="7128509" cy="3895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6900"/>
              </a:lnSpc>
              <a:spcBef>
                <a:spcPts val="100"/>
              </a:spcBef>
              <a:buClr>
                <a:srgbClr val="585858"/>
              </a:buClr>
              <a:buSzPct val="59722"/>
              <a:buFont typeface="Symbol"/>
              <a:buChar char=""/>
              <a:tabLst>
                <a:tab pos="355600" algn="l"/>
              </a:tabLst>
            </a:pPr>
            <a:r>
              <a:rPr dirty="0" sz="3600">
                <a:latin typeface="Arial"/>
                <a:cs typeface="Arial"/>
              </a:rPr>
              <a:t>Types</a:t>
            </a:r>
            <a:r>
              <a:rPr dirty="0" sz="3600" spc="-5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of</a:t>
            </a:r>
            <a:r>
              <a:rPr dirty="0" sz="3600" spc="-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fuel</a:t>
            </a:r>
            <a:r>
              <a:rPr dirty="0" sz="3600" spc="-5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which</a:t>
            </a:r>
            <a:r>
              <a:rPr dirty="0" sz="3600" spc="-5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qualify</a:t>
            </a:r>
            <a:r>
              <a:rPr dirty="0" sz="3600" spc="-6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for</a:t>
            </a:r>
            <a:r>
              <a:rPr dirty="0" sz="3600" spc="-35">
                <a:latin typeface="Arial"/>
                <a:cs typeface="Arial"/>
              </a:rPr>
              <a:t> </a:t>
            </a:r>
            <a:r>
              <a:rPr dirty="0" sz="3600" spc="-25">
                <a:latin typeface="Arial"/>
                <a:cs typeface="Arial"/>
              </a:rPr>
              <a:t>the </a:t>
            </a:r>
            <a:r>
              <a:rPr dirty="0" sz="3600" spc="-10">
                <a:latin typeface="Arial"/>
                <a:cs typeface="Arial"/>
              </a:rPr>
              <a:t>credit</a:t>
            </a:r>
            <a:endParaRPr sz="36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310"/>
              </a:spcBef>
              <a:buClr>
                <a:srgbClr val="84181A"/>
              </a:buClr>
              <a:buSzPct val="69696"/>
              <a:buFont typeface="Symbol"/>
              <a:buChar char=""/>
              <a:tabLst>
                <a:tab pos="675005" algn="l"/>
              </a:tabLst>
            </a:pPr>
            <a:r>
              <a:rPr dirty="0" sz="3300" spc="-10">
                <a:latin typeface="Arial"/>
                <a:cs typeface="Arial"/>
              </a:rPr>
              <a:t>Gasoline</a:t>
            </a:r>
            <a:endParaRPr sz="33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280"/>
              </a:spcBef>
              <a:buClr>
                <a:srgbClr val="84181A"/>
              </a:buClr>
              <a:buSzPct val="69696"/>
              <a:buFont typeface="Symbol"/>
              <a:buChar char=""/>
              <a:tabLst>
                <a:tab pos="675005" algn="l"/>
              </a:tabLst>
            </a:pPr>
            <a:r>
              <a:rPr dirty="0" sz="3300">
                <a:latin typeface="Arial"/>
                <a:cs typeface="Arial"/>
              </a:rPr>
              <a:t>Aviation</a:t>
            </a:r>
            <a:r>
              <a:rPr dirty="0" sz="3300" spc="-155">
                <a:latin typeface="Arial"/>
                <a:cs typeface="Arial"/>
              </a:rPr>
              <a:t> </a:t>
            </a:r>
            <a:r>
              <a:rPr dirty="0" sz="3300" spc="-10">
                <a:latin typeface="Arial"/>
                <a:cs typeface="Arial"/>
              </a:rPr>
              <a:t>gasoline</a:t>
            </a:r>
            <a:endParaRPr sz="33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275"/>
              </a:spcBef>
              <a:buClr>
                <a:srgbClr val="84181A"/>
              </a:buClr>
              <a:buSzPct val="69696"/>
              <a:buFont typeface="Symbol"/>
              <a:buChar char=""/>
              <a:tabLst>
                <a:tab pos="675005" algn="l"/>
              </a:tabLst>
            </a:pPr>
            <a:r>
              <a:rPr dirty="0" sz="3300">
                <a:latin typeface="Arial"/>
                <a:cs typeface="Arial"/>
              </a:rPr>
              <a:t>Undyed</a:t>
            </a:r>
            <a:r>
              <a:rPr dirty="0" sz="3300" spc="-110">
                <a:latin typeface="Arial"/>
                <a:cs typeface="Arial"/>
              </a:rPr>
              <a:t> </a:t>
            </a:r>
            <a:r>
              <a:rPr dirty="0" sz="3300">
                <a:latin typeface="Arial"/>
                <a:cs typeface="Arial"/>
              </a:rPr>
              <a:t>diesel</a:t>
            </a:r>
            <a:r>
              <a:rPr dirty="0" sz="3300" spc="-100">
                <a:latin typeface="Arial"/>
                <a:cs typeface="Arial"/>
              </a:rPr>
              <a:t> </a:t>
            </a:r>
            <a:r>
              <a:rPr dirty="0" sz="3300" spc="-20">
                <a:latin typeface="Arial"/>
                <a:cs typeface="Arial"/>
              </a:rPr>
              <a:t>fuel</a:t>
            </a:r>
            <a:endParaRPr sz="33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285"/>
              </a:spcBef>
              <a:buClr>
                <a:srgbClr val="84181A"/>
              </a:buClr>
              <a:buSzPct val="69696"/>
              <a:buFont typeface="Symbol"/>
              <a:buChar char=""/>
              <a:tabLst>
                <a:tab pos="675005" algn="l"/>
              </a:tabLst>
            </a:pPr>
            <a:r>
              <a:rPr dirty="0" sz="3300">
                <a:latin typeface="Arial"/>
                <a:cs typeface="Arial"/>
              </a:rPr>
              <a:t>Undyed</a:t>
            </a:r>
            <a:r>
              <a:rPr dirty="0" sz="3300" spc="-125">
                <a:latin typeface="Arial"/>
                <a:cs typeface="Arial"/>
              </a:rPr>
              <a:t> </a:t>
            </a:r>
            <a:r>
              <a:rPr dirty="0" sz="3300" spc="-10">
                <a:latin typeface="Arial"/>
                <a:cs typeface="Arial"/>
              </a:rPr>
              <a:t>kerosene</a:t>
            </a:r>
            <a:endParaRPr sz="33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280"/>
              </a:spcBef>
              <a:buClr>
                <a:srgbClr val="84181A"/>
              </a:buClr>
              <a:buSzPct val="69696"/>
              <a:buFont typeface="Symbol"/>
              <a:buChar char=""/>
              <a:tabLst>
                <a:tab pos="675005" algn="l"/>
              </a:tabLst>
            </a:pPr>
            <a:r>
              <a:rPr dirty="0" sz="3300">
                <a:latin typeface="Arial"/>
                <a:cs typeface="Arial"/>
              </a:rPr>
              <a:t>Alternative</a:t>
            </a:r>
            <a:r>
              <a:rPr dirty="0" sz="3300" spc="-140">
                <a:latin typeface="Arial"/>
                <a:cs typeface="Arial"/>
              </a:rPr>
              <a:t> </a:t>
            </a:r>
            <a:r>
              <a:rPr dirty="0" sz="3300" spc="-10">
                <a:latin typeface="Arial"/>
                <a:cs typeface="Arial"/>
              </a:rPr>
              <a:t>fuels</a:t>
            </a:r>
            <a:endParaRPr sz="33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Fuel</a:t>
            </a:r>
            <a:r>
              <a:rPr dirty="0" sz="4400" spc="-15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40">
                <a:solidFill>
                  <a:srgbClr val="84181A"/>
                </a:solidFill>
                <a:latin typeface="Tw Cen MT"/>
                <a:cs typeface="Tw Cen MT"/>
              </a:rPr>
              <a:t>Tax</a:t>
            </a:r>
            <a:r>
              <a:rPr dirty="0" sz="4400" spc="-12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10">
                <a:solidFill>
                  <a:srgbClr val="84181A"/>
                </a:solidFill>
                <a:latin typeface="Tw Cen MT"/>
                <a:cs typeface="Tw Cen MT"/>
              </a:rPr>
              <a:t>Credit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555496"/>
            <a:ext cx="6867525" cy="4276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690"/>
              </a:lnSpc>
              <a:spcBef>
                <a:spcPts val="100"/>
              </a:spcBef>
            </a:pPr>
            <a:r>
              <a:rPr dirty="0" sz="3300">
                <a:latin typeface="Arial"/>
                <a:cs typeface="Arial"/>
              </a:rPr>
              <a:t>Alternative</a:t>
            </a:r>
            <a:r>
              <a:rPr dirty="0" sz="3300" spc="-140">
                <a:latin typeface="Arial"/>
                <a:cs typeface="Arial"/>
              </a:rPr>
              <a:t> </a:t>
            </a:r>
            <a:r>
              <a:rPr dirty="0" sz="3300" spc="-10">
                <a:latin typeface="Arial"/>
                <a:cs typeface="Arial"/>
              </a:rPr>
              <a:t>Fuels</a:t>
            </a:r>
            <a:endParaRPr sz="3300">
              <a:latin typeface="Arial"/>
              <a:cs typeface="Arial"/>
            </a:endParaRPr>
          </a:p>
          <a:p>
            <a:pPr marL="332105" indent="-319405">
              <a:lnSpc>
                <a:spcPts val="3095"/>
              </a:lnSpc>
              <a:buClr>
                <a:srgbClr val="585858"/>
              </a:buClr>
              <a:buSzPct val="60000"/>
              <a:buFont typeface="Arial"/>
              <a:buChar char="•"/>
              <a:tabLst>
                <a:tab pos="332105" algn="l"/>
              </a:tabLst>
            </a:pPr>
            <a:r>
              <a:rPr dirty="0" sz="3000">
                <a:latin typeface="Tw Cen MT"/>
                <a:cs typeface="Tw Cen MT"/>
              </a:rPr>
              <a:t>Liquefied</a:t>
            </a:r>
            <a:r>
              <a:rPr dirty="0" sz="3000" spc="-8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petroleum</a:t>
            </a:r>
            <a:r>
              <a:rPr dirty="0" sz="3000" spc="-8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gas</a:t>
            </a:r>
            <a:r>
              <a:rPr dirty="0" sz="3000" spc="-90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(LPG)</a:t>
            </a:r>
            <a:endParaRPr sz="3000">
              <a:latin typeface="Tw Cen MT"/>
              <a:cs typeface="Tw Cen MT"/>
            </a:endParaRPr>
          </a:p>
          <a:p>
            <a:pPr marL="332105" indent="-319405">
              <a:lnSpc>
                <a:spcPts val="3130"/>
              </a:lnSpc>
              <a:buClr>
                <a:srgbClr val="585858"/>
              </a:buClr>
              <a:buSzPct val="60000"/>
              <a:buFont typeface="Arial"/>
              <a:buChar char="•"/>
              <a:tabLst>
                <a:tab pos="332105" algn="l"/>
              </a:tabLst>
            </a:pPr>
            <a:r>
              <a:rPr dirty="0" sz="3000">
                <a:latin typeface="Tw Cen MT"/>
                <a:cs typeface="Tw Cen MT"/>
              </a:rPr>
              <a:t>“P</a:t>
            </a:r>
            <a:r>
              <a:rPr dirty="0" sz="3000" spc="-2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Series”</a:t>
            </a:r>
            <a:r>
              <a:rPr dirty="0" sz="3000" spc="-20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fuels</a:t>
            </a:r>
            <a:endParaRPr sz="3000">
              <a:latin typeface="Tw Cen MT"/>
              <a:cs typeface="Tw Cen MT"/>
            </a:endParaRPr>
          </a:p>
          <a:p>
            <a:pPr marL="332105" indent="-319405">
              <a:lnSpc>
                <a:spcPts val="3130"/>
              </a:lnSpc>
              <a:buClr>
                <a:srgbClr val="585858"/>
              </a:buClr>
              <a:buSzPct val="60000"/>
              <a:buFont typeface="Arial"/>
              <a:buChar char="•"/>
              <a:tabLst>
                <a:tab pos="332105" algn="l"/>
              </a:tabLst>
            </a:pPr>
            <a:r>
              <a:rPr dirty="0" sz="3000">
                <a:latin typeface="Tw Cen MT"/>
                <a:cs typeface="Tw Cen MT"/>
              </a:rPr>
              <a:t>Compressed</a:t>
            </a:r>
            <a:r>
              <a:rPr dirty="0" sz="3000" spc="-8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natural</a:t>
            </a:r>
            <a:r>
              <a:rPr dirty="0" sz="3000" spc="-6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gas</a:t>
            </a:r>
            <a:r>
              <a:rPr dirty="0" sz="3000" spc="-70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(CNG)</a:t>
            </a:r>
            <a:endParaRPr sz="3000">
              <a:latin typeface="Tw Cen MT"/>
              <a:cs typeface="Tw Cen MT"/>
            </a:endParaRPr>
          </a:p>
          <a:p>
            <a:pPr marL="332105" indent="-319405">
              <a:lnSpc>
                <a:spcPts val="3130"/>
              </a:lnSpc>
              <a:buClr>
                <a:srgbClr val="585858"/>
              </a:buClr>
              <a:buSzPct val="60000"/>
              <a:buFont typeface="Arial"/>
              <a:buChar char="•"/>
              <a:tabLst>
                <a:tab pos="332105" algn="l"/>
              </a:tabLst>
            </a:pPr>
            <a:r>
              <a:rPr dirty="0" sz="3000">
                <a:latin typeface="Tw Cen MT"/>
                <a:cs typeface="Tw Cen MT"/>
              </a:rPr>
              <a:t>Liquefied</a:t>
            </a:r>
            <a:r>
              <a:rPr dirty="0" sz="3000" spc="-60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hydrogen</a:t>
            </a:r>
            <a:endParaRPr sz="3000">
              <a:latin typeface="Tw Cen MT"/>
              <a:cs typeface="Tw Cen MT"/>
            </a:endParaRPr>
          </a:p>
          <a:p>
            <a:pPr marL="332740" marR="5080" indent="-320040">
              <a:lnSpc>
                <a:spcPts val="3130"/>
              </a:lnSpc>
              <a:spcBef>
                <a:spcPts val="260"/>
              </a:spcBef>
              <a:buClr>
                <a:srgbClr val="585858"/>
              </a:buClr>
              <a:buSzPct val="60000"/>
              <a:buFont typeface="Arial"/>
              <a:buChar char="•"/>
              <a:tabLst>
                <a:tab pos="332740" algn="l"/>
              </a:tabLst>
            </a:pPr>
            <a:r>
              <a:rPr dirty="0" sz="3000">
                <a:latin typeface="Tw Cen MT"/>
                <a:cs typeface="Tw Cen MT"/>
              </a:rPr>
              <a:t>Any</a:t>
            </a:r>
            <a:r>
              <a:rPr dirty="0" sz="3000" spc="-6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liquid</a:t>
            </a:r>
            <a:r>
              <a:rPr dirty="0" sz="3000" spc="-7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fuel</a:t>
            </a:r>
            <a:r>
              <a:rPr dirty="0" sz="3000" spc="-5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derived</a:t>
            </a:r>
            <a:r>
              <a:rPr dirty="0" sz="3000" spc="-6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from</a:t>
            </a:r>
            <a:r>
              <a:rPr dirty="0" sz="3000" spc="-6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coal</a:t>
            </a:r>
            <a:r>
              <a:rPr dirty="0" sz="3000" spc="-70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(including </a:t>
            </a:r>
            <a:r>
              <a:rPr dirty="0" sz="3000">
                <a:latin typeface="Tw Cen MT"/>
                <a:cs typeface="Tw Cen MT"/>
              </a:rPr>
              <a:t>peat)</a:t>
            </a:r>
            <a:r>
              <a:rPr dirty="0" sz="3000" spc="-7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through</a:t>
            </a:r>
            <a:r>
              <a:rPr dirty="0" sz="3000" spc="-4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the</a:t>
            </a:r>
            <a:r>
              <a:rPr dirty="0" sz="3000" spc="-60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Fischer-</a:t>
            </a:r>
            <a:r>
              <a:rPr dirty="0" sz="3000">
                <a:latin typeface="Tw Cen MT"/>
                <a:cs typeface="Tw Cen MT"/>
              </a:rPr>
              <a:t>Tropsch</a:t>
            </a:r>
            <a:r>
              <a:rPr dirty="0" sz="3000" spc="-35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process</a:t>
            </a:r>
            <a:endParaRPr sz="3000">
              <a:latin typeface="Tw Cen MT"/>
              <a:cs typeface="Tw Cen MT"/>
            </a:endParaRPr>
          </a:p>
          <a:p>
            <a:pPr marL="332105" indent="-319405">
              <a:lnSpc>
                <a:spcPts val="3595"/>
              </a:lnSpc>
              <a:buClr>
                <a:srgbClr val="585858"/>
              </a:buClr>
              <a:buSzPct val="60000"/>
              <a:buFont typeface="Arial"/>
              <a:buChar char="•"/>
              <a:tabLst>
                <a:tab pos="332105" algn="l"/>
              </a:tabLst>
            </a:pPr>
            <a:r>
              <a:rPr dirty="0" sz="3000">
                <a:latin typeface="Tw Cen MT"/>
                <a:cs typeface="Tw Cen MT"/>
              </a:rPr>
              <a:t>Liquid</a:t>
            </a:r>
            <a:r>
              <a:rPr dirty="0" sz="3000" spc="-8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fuel</a:t>
            </a:r>
            <a:r>
              <a:rPr dirty="0" sz="3000" spc="-5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derived</a:t>
            </a:r>
            <a:r>
              <a:rPr dirty="0" sz="3000" spc="-6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from</a:t>
            </a:r>
            <a:r>
              <a:rPr dirty="0" sz="3000" spc="-65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biomass</a:t>
            </a:r>
            <a:endParaRPr sz="3000">
              <a:latin typeface="Tw Cen MT"/>
              <a:cs typeface="Tw Cen MT"/>
            </a:endParaRPr>
          </a:p>
          <a:p>
            <a:pPr marL="332105" indent="-319405">
              <a:lnSpc>
                <a:spcPts val="3579"/>
              </a:lnSpc>
              <a:buClr>
                <a:srgbClr val="585858"/>
              </a:buClr>
              <a:buSzPct val="60000"/>
              <a:buFont typeface="Arial"/>
              <a:buChar char="•"/>
              <a:tabLst>
                <a:tab pos="332105" algn="l"/>
              </a:tabLst>
            </a:pPr>
            <a:r>
              <a:rPr dirty="0" sz="3000">
                <a:latin typeface="Tw Cen MT"/>
                <a:cs typeface="Tw Cen MT"/>
              </a:rPr>
              <a:t>Liquefied</a:t>
            </a:r>
            <a:r>
              <a:rPr dirty="0" sz="3000" spc="-6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natural</a:t>
            </a:r>
            <a:r>
              <a:rPr dirty="0" sz="3000" spc="-7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gas</a:t>
            </a:r>
            <a:r>
              <a:rPr dirty="0" sz="3000" spc="-75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(LNG)</a:t>
            </a:r>
            <a:endParaRPr sz="3000">
              <a:latin typeface="Tw Cen MT"/>
              <a:cs typeface="Tw Cen MT"/>
            </a:endParaRPr>
          </a:p>
          <a:p>
            <a:pPr marL="332105" indent="-319405">
              <a:lnSpc>
                <a:spcPts val="3590"/>
              </a:lnSpc>
              <a:buClr>
                <a:srgbClr val="585858"/>
              </a:buClr>
              <a:buSzPct val="60000"/>
              <a:buFont typeface="Arial"/>
              <a:buChar char="•"/>
              <a:tabLst>
                <a:tab pos="332105" algn="l"/>
              </a:tabLst>
            </a:pPr>
            <a:r>
              <a:rPr dirty="0" sz="3000">
                <a:latin typeface="Tw Cen MT"/>
                <a:cs typeface="Tw Cen MT"/>
              </a:rPr>
              <a:t>Liquefied</a:t>
            </a:r>
            <a:r>
              <a:rPr dirty="0" sz="3000" spc="-7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gas</a:t>
            </a:r>
            <a:r>
              <a:rPr dirty="0" sz="3000" spc="-85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derived</a:t>
            </a:r>
            <a:r>
              <a:rPr dirty="0" sz="3000" spc="-90">
                <a:latin typeface="Tw Cen MT"/>
                <a:cs typeface="Tw Cen MT"/>
              </a:rPr>
              <a:t> </a:t>
            </a:r>
            <a:r>
              <a:rPr dirty="0" sz="3000">
                <a:latin typeface="Tw Cen MT"/>
                <a:cs typeface="Tw Cen MT"/>
              </a:rPr>
              <a:t>from</a:t>
            </a:r>
            <a:r>
              <a:rPr dirty="0" sz="3000" spc="-55">
                <a:latin typeface="Tw Cen MT"/>
                <a:cs typeface="Tw Cen MT"/>
              </a:rPr>
              <a:t> </a:t>
            </a:r>
            <a:r>
              <a:rPr dirty="0" sz="3000" spc="-10">
                <a:latin typeface="Tw Cen MT"/>
                <a:cs typeface="Tw Cen MT"/>
              </a:rPr>
              <a:t>biomass</a:t>
            </a:r>
            <a:endParaRPr sz="3000">
              <a:latin typeface="Tw Cen MT"/>
              <a:cs typeface="Tw Cen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Fuel</a:t>
            </a:r>
            <a:r>
              <a:rPr dirty="0" sz="4400" spc="-15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40">
                <a:solidFill>
                  <a:srgbClr val="84181A"/>
                </a:solidFill>
                <a:latin typeface="Tw Cen MT"/>
                <a:cs typeface="Tw Cen MT"/>
              </a:rPr>
              <a:t>Tax</a:t>
            </a:r>
            <a:r>
              <a:rPr dirty="0" sz="4400" spc="-125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10">
                <a:solidFill>
                  <a:srgbClr val="84181A"/>
                </a:solidFill>
                <a:latin typeface="Tw Cen MT"/>
                <a:cs typeface="Tw Cen MT"/>
              </a:rPr>
              <a:t>Credit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0739" y="1240028"/>
            <a:ext cx="46932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w Cen MT"/>
                <a:cs typeface="Tw Cen MT"/>
              </a:rPr>
              <a:t>IRS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Publication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510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–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 spc="-20">
                <a:latin typeface="Tw Cen MT"/>
                <a:cs typeface="Tw Cen MT"/>
              </a:rPr>
              <a:t>Table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2-</a:t>
            </a:r>
            <a:r>
              <a:rPr dirty="0" sz="1800">
                <a:latin typeface="Tw Cen MT"/>
                <a:cs typeface="Tw Cen MT"/>
              </a:rPr>
              <a:t>1.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Type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of</a:t>
            </a:r>
            <a:r>
              <a:rPr dirty="0" sz="1800" spc="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Use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Table</a:t>
            </a:r>
            <a:endParaRPr sz="1800">
              <a:latin typeface="Tw Cen MT"/>
              <a:cs typeface="Tw Cen MT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-19050" y="-19050"/>
            <a:ext cx="941705" cy="6896100"/>
            <a:chOff x="-19050" y="-19050"/>
            <a:chExt cx="941705" cy="6896100"/>
          </a:xfrm>
        </p:grpSpPr>
        <p:sp>
          <p:nvSpPr>
            <p:cNvPr id="4" name="object 4" descr=""/>
            <p:cNvSpPr/>
            <p:nvPr/>
          </p:nvSpPr>
          <p:spPr>
            <a:xfrm>
              <a:off x="0" y="0"/>
              <a:ext cx="762000" cy="6858000"/>
            </a:xfrm>
            <a:custGeom>
              <a:avLst/>
              <a:gdLst/>
              <a:ahLst/>
              <a:cxnLst/>
              <a:rect l="l" t="t" r="r" b="b"/>
              <a:pathLst>
                <a:path w="762000" h="6858000">
                  <a:moveTo>
                    <a:pt x="76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62000" y="685800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8418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0"/>
              <a:ext cx="762000" cy="6858000"/>
            </a:xfrm>
            <a:custGeom>
              <a:avLst/>
              <a:gdLst/>
              <a:ahLst/>
              <a:cxnLst/>
              <a:rect l="l" t="t" r="r" b="b"/>
              <a:pathLst>
                <a:path w="762000" h="6858000">
                  <a:moveTo>
                    <a:pt x="0" y="0"/>
                  </a:moveTo>
                  <a:lnTo>
                    <a:pt x="762000" y="0"/>
                  </a:lnTo>
                  <a:lnTo>
                    <a:pt x="76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000" y="1371600"/>
              <a:ext cx="152400" cy="120650"/>
            </a:xfrm>
            <a:custGeom>
              <a:avLst/>
              <a:gdLst/>
              <a:ahLst/>
              <a:cxnLst/>
              <a:rect l="l" t="t" r="r" b="b"/>
              <a:pathLst>
                <a:path w="152400" h="120650">
                  <a:moveTo>
                    <a:pt x="0" y="0"/>
                  </a:moveTo>
                  <a:lnTo>
                    <a:pt x="152400" y="120129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62000" y="1066800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w="0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ln w="9994">
              <a:solidFill>
                <a:srgbClr val="84181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831850" y="1734582"/>
          <a:ext cx="8242300" cy="3507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6425"/>
                <a:gridCol w="7546975"/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2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No.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Type</a:t>
                      </a:r>
                      <a:r>
                        <a:rPr dirty="0" sz="1800" spc="-6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of</a:t>
                      </a:r>
                      <a:r>
                        <a:rPr dirty="0" sz="1800" spc="7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Use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1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On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farm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for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farming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purposes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2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1440" marR="6997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Off-highway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business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(for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business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other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than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highway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vehicle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registered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or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required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to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be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registered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for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highway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use)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(other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than</a:t>
                      </a:r>
                      <a:r>
                        <a:rPr dirty="0" sz="1800" spc="-4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in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mobile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machinery)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3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Export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4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boat</a:t>
                      </a:r>
                      <a:r>
                        <a:rPr dirty="0" sz="1800" spc="-4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engaged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commercial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fishing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5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In certain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intercity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and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local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buses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6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qualified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local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bus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7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bus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transporting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students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and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employees of</a:t>
                      </a:r>
                      <a:r>
                        <a:rPr dirty="0" sz="1800" spc="5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schools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(school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buses)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</a:tbl>
          </a:graphicData>
        </a:graphic>
      </p:graphicFrame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Nonbusiness</a:t>
            </a:r>
            <a:r>
              <a:rPr dirty="0" sz="4400" spc="-60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25">
                <a:solidFill>
                  <a:srgbClr val="84181A"/>
                </a:solidFill>
                <a:latin typeface="Tw Cen MT"/>
                <a:cs typeface="Tw Cen MT"/>
              </a:rPr>
              <a:t>Use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831850" y="1212850"/>
          <a:ext cx="8242300" cy="4518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6425"/>
                <a:gridCol w="7546975"/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2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No.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Type</a:t>
                      </a:r>
                      <a:r>
                        <a:rPr dirty="0" sz="1800" spc="-6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of</a:t>
                      </a:r>
                      <a:r>
                        <a:rPr dirty="0" sz="1800" spc="7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Use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8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171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For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diesel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fuel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and</a:t>
                      </a:r>
                      <a:r>
                        <a:rPr dirty="0" sz="1800" spc="-4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kerosene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(other</a:t>
                      </a:r>
                      <a:r>
                        <a:rPr dirty="0" sz="1800" spc="-4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than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kerosene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used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aviation)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used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other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than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as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fuel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the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propulsion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engine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of</a:t>
                      </a:r>
                      <a:r>
                        <a:rPr dirty="0" sz="1800" spc="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train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or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diesel-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powered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highway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vehicle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(but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not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off-highway</a:t>
                      </a:r>
                      <a:r>
                        <a:rPr dirty="0" sz="1800" spc="-5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business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use)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9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foreign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trade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25">
                          <a:latin typeface="Tw Cen MT"/>
                          <a:cs typeface="Tw Cen MT"/>
                        </a:rPr>
                        <a:t>10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Certain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helicopter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and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fixed-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wing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aircraft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uses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25">
                          <a:latin typeface="Tw Cen MT"/>
                          <a:cs typeface="Tw Cen MT"/>
                        </a:rPr>
                        <a:t>11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Exclusive</a:t>
                      </a:r>
                      <a:r>
                        <a:rPr dirty="0" sz="1800" spc="-5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by</a:t>
                      </a:r>
                      <a:r>
                        <a:rPr dirty="0" sz="1800" spc="-5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qualified</a:t>
                      </a:r>
                      <a:r>
                        <a:rPr dirty="0" sz="1800" spc="-4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blood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collector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organization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25">
                          <a:latin typeface="Tw Cen MT"/>
                          <a:cs typeface="Tw Cen MT"/>
                        </a:rPr>
                        <a:t>12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highway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vehicle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owned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by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the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United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States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that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isn't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used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on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highway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25">
                          <a:latin typeface="Tw Cen MT"/>
                          <a:cs typeface="Tw Cen MT"/>
                        </a:rPr>
                        <a:t>13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Exclusive</a:t>
                      </a:r>
                      <a:r>
                        <a:rPr dirty="0" sz="1800" spc="-6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by</a:t>
                      </a:r>
                      <a:r>
                        <a:rPr dirty="0" sz="1800" spc="-6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nonprofit</a:t>
                      </a:r>
                      <a:r>
                        <a:rPr dirty="0" sz="1800" spc="-5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educational</a:t>
                      </a:r>
                      <a:r>
                        <a:rPr dirty="0" sz="1800" spc="-7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organization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25">
                          <a:latin typeface="Tw Cen MT"/>
                          <a:cs typeface="Tw Cen MT"/>
                        </a:rPr>
                        <a:t>14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607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Exclusive</a:t>
                      </a:r>
                      <a:r>
                        <a:rPr dirty="0" sz="1800" spc="-6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use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by</a:t>
                      </a:r>
                      <a:r>
                        <a:rPr dirty="0" sz="1800" spc="-6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state,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political</a:t>
                      </a:r>
                      <a:r>
                        <a:rPr dirty="0" sz="1800" spc="-5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subdivision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of</a:t>
                      </a:r>
                      <a:r>
                        <a:rPr dirty="0" sz="1800" spc="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</a:t>
                      </a:r>
                      <a:r>
                        <a:rPr dirty="0" sz="1800" spc="-4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state,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or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the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District</a:t>
                      </a:r>
                      <a:r>
                        <a:rPr dirty="0" sz="1800" spc="-5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of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Columbia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25">
                          <a:latin typeface="Tw Cen MT"/>
                          <a:cs typeface="Tw Cen MT"/>
                        </a:rPr>
                        <a:t>15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an</a:t>
                      </a:r>
                      <a:r>
                        <a:rPr dirty="0" sz="1800" spc="-4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aircraft</a:t>
                      </a:r>
                      <a:r>
                        <a:rPr dirty="0" sz="1800" spc="-5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or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vehicle</a:t>
                      </a:r>
                      <a:r>
                        <a:rPr dirty="0" sz="18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owned</a:t>
                      </a:r>
                      <a:r>
                        <a:rPr dirty="0" sz="1800" spc="-4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by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an</a:t>
                      </a:r>
                      <a:r>
                        <a:rPr dirty="0" sz="18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aircraft</a:t>
                      </a:r>
                      <a:r>
                        <a:rPr dirty="0" sz="1800" spc="-5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museum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25">
                          <a:latin typeface="Tw Cen MT"/>
                          <a:cs typeface="Tw Cen MT"/>
                        </a:rPr>
                        <a:t>16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In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military</a:t>
                      </a:r>
                      <a:r>
                        <a:rPr dirty="0" sz="1800" spc="-3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aircraft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</a:tbl>
          </a:graphicData>
        </a:graphic>
      </p:graphicFrame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Nonbusiness</a:t>
            </a:r>
            <a:r>
              <a:rPr dirty="0" sz="4400" spc="-60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25">
                <a:solidFill>
                  <a:srgbClr val="84181A"/>
                </a:solidFill>
                <a:latin typeface="Tw Cen MT"/>
                <a:cs typeface="Tw Cen MT"/>
              </a:rPr>
              <a:t>Use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64097"/>
            <a:ext cx="7760334" cy="4206240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355600" marR="137795" indent="-342900">
              <a:lnSpc>
                <a:spcPts val="2820"/>
              </a:lnSpc>
              <a:spcBef>
                <a:spcPts val="540"/>
              </a:spcBef>
              <a:buClr>
                <a:srgbClr val="585858"/>
              </a:buClr>
              <a:buSzPct val="59259"/>
              <a:buFont typeface="Symbol"/>
              <a:buChar char=""/>
              <a:tabLst>
                <a:tab pos="355600" algn="l"/>
              </a:tabLst>
            </a:pPr>
            <a:r>
              <a:rPr dirty="0" sz="2700">
                <a:latin typeface="Arial"/>
                <a:cs typeface="Arial"/>
              </a:rPr>
              <a:t>Fuel</a:t>
            </a:r>
            <a:r>
              <a:rPr dirty="0" sz="2700" spc="-1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used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in</a:t>
            </a:r>
            <a:r>
              <a:rPr dirty="0" sz="2700" spc="-1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a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trade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or</a:t>
            </a:r>
            <a:r>
              <a:rPr dirty="0" sz="2700" spc="-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business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or</a:t>
            </a:r>
            <a:r>
              <a:rPr dirty="0" sz="2700" spc="-1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in</a:t>
            </a:r>
            <a:r>
              <a:rPr dirty="0" sz="2700" spc="-15">
                <a:latin typeface="Arial"/>
                <a:cs typeface="Arial"/>
              </a:rPr>
              <a:t> </a:t>
            </a:r>
            <a:r>
              <a:rPr dirty="0" sz="2700" spc="-25">
                <a:latin typeface="Arial"/>
                <a:cs typeface="Arial"/>
              </a:rPr>
              <a:t>an </a:t>
            </a:r>
            <a:r>
              <a:rPr dirty="0" sz="2700" spc="-10">
                <a:latin typeface="Arial"/>
                <a:cs typeface="Arial"/>
              </a:rPr>
              <a:t>income-</a:t>
            </a:r>
            <a:r>
              <a:rPr dirty="0" sz="2700">
                <a:latin typeface="Arial"/>
                <a:cs typeface="Arial"/>
              </a:rPr>
              <a:t>producing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activity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other</a:t>
            </a:r>
            <a:r>
              <a:rPr dirty="0" sz="2700" spc="-1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than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as</a:t>
            </a:r>
            <a:r>
              <a:rPr dirty="0" sz="2700" spc="-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a</a:t>
            </a:r>
            <a:r>
              <a:rPr dirty="0" sz="2700" spc="-1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fuel</a:t>
            </a:r>
            <a:r>
              <a:rPr dirty="0" sz="2700" spc="-15">
                <a:latin typeface="Arial"/>
                <a:cs typeface="Arial"/>
              </a:rPr>
              <a:t> </a:t>
            </a:r>
            <a:r>
              <a:rPr dirty="0" sz="2700" spc="-25">
                <a:latin typeface="Arial"/>
                <a:cs typeface="Arial"/>
              </a:rPr>
              <a:t>in</a:t>
            </a:r>
            <a:endParaRPr sz="2700">
              <a:latin typeface="Arial"/>
              <a:cs typeface="Arial"/>
            </a:endParaRPr>
          </a:p>
          <a:p>
            <a:pPr marL="355600" marR="5080">
              <a:lnSpc>
                <a:spcPts val="2740"/>
              </a:lnSpc>
              <a:spcBef>
                <a:spcPts val="65"/>
              </a:spcBef>
            </a:pPr>
            <a:r>
              <a:rPr dirty="0" sz="2700">
                <a:latin typeface="Arial"/>
                <a:cs typeface="Arial"/>
              </a:rPr>
              <a:t>a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highway</a:t>
            </a:r>
            <a:r>
              <a:rPr dirty="0" sz="2700" spc="-1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registered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or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required</a:t>
            </a:r>
            <a:r>
              <a:rPr dirty="0" sz="2700" spc="-1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to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be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registered </a:t>
            </a:r>
            <a:r>
              <a:rPr dirty="0" sz="2700">
                <a:latin typeface="Arial"/>
                <a:cs typeface="Arial"/>
              </a:rPr>
              <a:t>for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use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on</a:t>
            </a:r>
            <a:r>
              <a:rPr dirty="0" sz="2700" spc="-1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public</a:t>
            </a:r>
            <a:r>
              <a:rPr dirty="0" sz="2700" spc="-5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highways</a:t>
            </a:r>
            <a:endParaRPr sz="2700">
              <a:latin typeface="Arial"/>
              <a:cs typeface="Arial"/>
            </a:endParaRPr>
          </a:p>
          <a:p>
            <a:pPr marL="354965" indent="-342265">
              <a:lnSpc>
                <a:spcPts val="2665"/>
              </a:lnSpc>
              <a:buClr>
                <a:srgbClr val="585858"/>
              </a:buClr>
              <a:buSzPct val="59259"/>
              <a:buFont typeface="Symbol"/>
              <a:buChar char=""/>
              <a:tabLst>
                <a:tab pos="354965" algn="l"/>
              </a:tabLst>
            </a:pPr>
            <a:r>
              <a:rPr dirty="0" sz="2700">
                <a:latin typeface="Arial"/>
                <a:cs typeface="Arial"/>
              </a:rPr>
              <a:t>Includes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fuel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used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in</a:t>
            </a:r>
            <a:r>
              <a:rPr dirty="0" sz="2700" spc="-1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the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following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 spc="-20">
                <a:latin typeface="Arial"/>
                <a:cs typeface="Arial"/>
              </a:rPr>
              <a:t>ways</a:t>
            </a:r>
            <a:endParaRPr sz="2700">
              <a:latin typeface="Arial"/>
              <a:cs typeface="Arial"/>
            </a:endParaRPr>
          </a:p>
          <a:p>
            <a:pPr lvl="1" marL="755015" marR="556895" indent="-285750">
              <a:lnSpc>
                <a:spcPts val="2440"/>
              </a:lnSpc>
              <a:spcBef>
                <a:spcPts val="305"/>
              </a:spcBef>
              <a:buClr>
                <a:srgbClr val="84181A"/>
              </a:buClr>
              <a:buSzPct val="68750"/>
              <a:buFont typeface="Courier New"/>
              <a:buChar char="o"/>
              <a:tabLst>
                <a:tab pos="756285" algn="l"/>
              </a:tabLst>
            </a:pPr>
            <a:r>
              <a:rPr dirty="0" sz="2400">
                <a:latin typeface="Arial"/>
                <a:cs typeface="Arial"/>
              </a:rPr>
              <a:t>In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stationary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machines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such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as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generators, </a:t>
            </a:r>
            <a:r>
              <a:rPr dirty="0" sz="2400" spc="-10">
                <a:latin typeface="Arial"/>
                <a:cs typeface="Arial"/>
              </a:rPr>
              <a:t>	</a:t>
            </a:r>
            <a:r>
              <a:rPr dirty="0" sz="2400">
                <a:latin typeface="Arial"/>
                <a:cs typeface="Arial"/>
              </a:rPr>
              <a:t>compressors,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power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saws,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or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similar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equipment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310"/>
              </a:lnSpc>
              <a:buClr>
                <a:srgbClr val="84181A"/>
              </a:buClr>
              <a:buSzPct val="68750"/>
              <a:buFont typeface="Courier New"/>
              <a:buChar char="o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For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cleaning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purposes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510"/>
              </a:lnSpc>
              <a:buClr>
                <a:srgbClr val="84181A"/>
              </a:buClr>
              <a:buSzPct val="68750"/>
              <a:buFont typeface="Courier New"/>
              <a:buChar char="o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In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forklift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trucks,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bulldozers,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earthmovers</a:t>
            </a:r>
            <a:endParaRPr sz="2400">
              <a:latin typeface="Arial"/>
              <a:cs typeface="Arial"/>
            </a:endParaRPr>
          </a:p>
          <a:p>
            <a:pPr algn="just" marL="355600" marR="215900" indent="-342900">
              <a:lnSpc>
                <a:spcPct val="85900"/>
              </a:lnSpc>
              <a:spcBef>
                <a:spcPts val="270"/>
              </a:spcBef>
              <a:buClr>
                <a:srgbClr val="585858"/>
              </a:buClr>
              <a:buSzPct val="59259"/>
              <a:buFont typeface="Symbol"/>
              <a:buChar char=""/>
              <a:tabLst>
                <a:tab pos="355600" algn="l"/>
              </a:tabLst>
            </a:pPr>
            <a:r>
              <a:rPr dirty="0" sz="2700">
                <a:latin typeface="Arial"/>
                <a:cs typeface="Arial"/>
              </a:rPr>
              <a:t>Does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not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include</a:t>
            </a:r>
            <a:r>
              <a:rPr dirty="0" sz="2700" spc="-1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nonbusiness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use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of</a:t>
            </a:r>
            <a:r>
              <a:rPr dirty="0" sz="2700" spc="-1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fuel</a:t>
            </a:r>
            <a:r>
              <a:rPr dirty="0" sz="2700" spc="-20">
                <a:latin typeface="Arial"/>
                <a:cs typeface="Arial"/>
              </a:rPr>
              <a:t> such </a:t>
            </a:r>
            <a:r>
              <a:rPr dirty="0" sz="2700">
                <a:latin typeface="Arial"/>
                <a:cs typeface="Arial"/>
              </a:rPr>
              <a:t>as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use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in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minibikes,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snowmobiles,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power</a:t>
            </a:r>
            <a:r>
              <a:rPr dirty="0" sz="2700" spc="-20">
                <a:latin typeface="Arial"/>
                <a:cs typeface="Arial"/>
              </a:rPr>
              <a:t> lawn </a:t>
            </a:r>
            <a:r>
              <a:rPr dirty="0" sz="2700">
                <a:latin typeface="Arial"/>
                <a:cs typeface="Arial"/>
              </a:rPr>
              <a:t>mowers,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chain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saws,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and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other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yard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equipment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 spc="-10">
                <a:solidFill>
                  <a:srgbClr val="84181A"/>
                </a:solidFill>
                <a:latin typeface="Tw Cen MT"/>
                <a:cs typeface="Tw Cen MT"/>
              </a:rPr>
              <a:t>Off-highway</a:t>
            </a:r>
            <a:r>
              <a:rPr dirty="0" sz="4400" spc="-160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>
                <a:solidFill>
                  <a:srgbClr val="84181A"/>
                </a:solidFill>
                <a:latin typeface="Tw Cen MT"/>
                <a:cs typeface="Tw Cen MT"/>
              </a:rPr>
              <a:t>Business</a:t>
            </a:r>
            <a:r>
              <a:rPr dirty="0" sz="4400" spc="-150">
                <a:solidFill>
                  <a:srgbClr val="84181A"/>
                </a:solidFill>
                <a:latin typeface="Tw Cen MT"/>
                <a:cs typeface="Tw Cen MT"/>
              </a:rPr>
              <a:t> </a:t>
            </a:r>
            <a:r>
              <a:rPr dirty="0" sz="4400" spc="-25">
                <a:solidFill>
                  <a:srgbClr val="84181A"/>
                </a:solidFill>
                <a:latin typeface="Tw Cen MT"/>
                <a:cs typeface="Tw Cen MT"/>
              </a:rPr>
              <a:t>Use</a:t>
            </a:r>
            <a:endParaRPr sz="4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4135" rIns="0" bIns="0" rtlCol="0" vert="horz">
            <a:spAutoFit/>
          </a:bodyPr>
          <a:lstStyle/>
          <a:p>
            <a:pPr marL="355600" marR="262255" indent="-343535">
              <a:lnSpc>
                <a:spcPct val="86300"/>
              </a:lnSpc>
              <a:spcBef>
                <a:spcPts val="505"/>
              </a:spcBef>
              <a:buClr>
                <a:srgbClr val="585858"/>
              </a:buClr>
              <a:buSzPct val="60000"/>
              <a:buFont typeface="Symbol"/>
              <a:buChar char=""/>
              <a:tabLst>
                <a:tab pos="355600" algn="l"/>
              </a:tabLst>
            </a:pPr>
            <a:r>
              <a:rPr dirty="0" sz="2500">
                <a:solidFill>
                  <a:srgbClr val="201D1E"/>
                </a:solidFill>
              </a:rPr>
              <a:t>A</a:t>
            </a:r>
            <a:r>
              <a:rPr dirty="0" sz="2500" spc="-16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highway</a:t>
            </a:r>
            <a:r>
              <a:rPr dirty="0" sz="2500" spc="-4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vehicle</a:t>
            </a:r>
            <a:r>
              <a:rPr dirty="0" sz="2500" spc="-3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is</a:t>
            </a:r>
            <a:r>
              <a:rPr dirty="0" sz="2500" spc="-1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any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 spc="-10">
                <a:solidFill>
                  <a:srgbClr val="201D1E"/>
                </a:solidFill>
              </a:rPr>
              <a:t>self-</a:t>
            </a:r>
            <a:r>
              <a:rPr dirty="0" sz="2500">
                <a:solidFill>
                  <a:srgbClr val="201D1E"/>
                </a:solidFill>
              </a:rPr>
              <a:t>propelled</a:t>
            </a:r>
            <a:r>
              <a:rPr dirty="0" sz="2500" spc="-35">
                <a:solidFill>
                  <a:srgbClr val="201D1E"/>
                </a:solidFill>
              </a:rPr>
              <a:t> </a:t>
            </a:r>
            <a:r>
              <a:rPr dirty="0" sz="2500" spc="-10">
                <a:solidFill>
                  <a:srgbClr val="201D1E"/>
                </a:solidFill>
              </a:rPr>
              <a:t>vehicle </a:t>
            </a:r>
            <a:r>
              <a:rPr dirty="0" sz="2500">
                <a:solidFill>
                  <a:srgbClr val="201D1E"/>
                </a:solidFill>
              </a:rPr>
              <a:t>designed</a:t>
            </a:r>
            <a:r>
              <a:rPr dirty="0" sz="2500" spc="-4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to</a:t>
            </a:r>
            <a:r>
              <a:rPr dirty="0" sz="2500" spc="-2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carry a</a:t>
            </a:r>
            <a:r>
              <a:rPr dirty="0" sz="2500" spc="-2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load</a:t>
            </a:r>
            <a:r>
              <a:rPr dirty="0" sz="2500" spc="-3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over</a:t>
            </a:r>
            <a:r>
              <a:rPr dirty="0" sz="2500" spc="-1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public</a:t>
            </a:r>
            <a:r>
              <a:rPr dirty="0" sz="2500" spc="-35">
                <a:solidFill>
                  <a:srgbClr val="201D1E"/>
                </a:solidFill>
              </a:rPr>
              <a:t> </a:t>
            </a:r>
            <a:r>
              <a:rPr dirty="0" sz="2500" spc="-10">
                <a:solidFill>
                  <a:srgbClr val="201D1E"/>
                </a:solidFill>
              </a:rPr>
              <a:t>highways, </a:t>
            </a:r>
            <a:r>
              <a:rPr dirty="0" sz="2500">
                <a:solidFill>
                  <a:srgbClr val="201D1E"/>
                </a:solidFill>
              </a:rPr>
              <a:t>whether</a:t>
            </a:r>
            <a:r>
              <a:rPr dirty="0" sz="2500" spc="-4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or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not</a:t>
            </a:r>
            <a:r>
              <a:rPr dirty="0" sz="2500" spc="-3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it's</a:t>
            </a:r>
            <a:r>
              <a:rPr dirty="0" sz="2500" spc="-3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also</a:t>
            </a:r>
            <a:r>
              <a:rPr dirty="0" sz="2500" spc="-4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designed</a:t>
            </a:r>
            <a:r>
              <a:rPr dirty="0" sz="2500" spc="-4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to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perform</a:t>
            </a:r>
            <a:r>
              <a:rPr dirty="0" sz="2500" spc="-15">
                <a:solidFill>
                  <a:srgbClr val="201D1E"/>
                </a:solidFill>
              </a:rPr>
              <a:t> </a:t>
            </a:r>
            <a:r>
              <a:rPr dirty="0" sz="2500" spc="-10">
                <a:solidFill>
                  <a:srgbClr val="201D1E"/>
                </a:solidFill>
              </a:rPr>
              <a:t>other functions</a:t>
            </a:r>
            <a:endParaRPr sz="2500"/>
          </a:p>
          <a:p>
            <a:pPr marL="355600" marR="59690" indent="-342900">
              <a:lnSpc>
                <a:spcPct val="87000"/>
              </a:lnSpc>
              <a:spcBef>
                <a:spcPts val="70"/>
              </a:spcBef>
              <a:buClr>
                <a:srgbClr val="585858"/>
              </a:buClr>
              <a:buSzPct val="60000"/>
              <a:buFont typeface="Symbol"/>
              <a:buChar char=""/>
              <a:tabLst>
                <a:tab pos="355600" algn="l"/>
              </a:tabLst>
            </a:pPr>
            <a:r>
              <a:rPr dirty="0" sz="2500">
                <a:solidFill>
                  <a:srgbClr val="201D1E"/>
                </a:solidFill>
              </a:rPr>
              <a:t>A</a:t>
            </a:r>
            <a:r>
              <a:rPr dirty="0" sz="2500" spc="-16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vehicle</a:t>
            </a:r>
            <a:r>
              <a:rPr dirty="0" sz="2500" spc="-1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is</a:t>
            </a:r>
            <a:r>
              <a:rPr dirty="0" sz="2500" spc="-2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a</a:t>
            </a:r>
            <a:r>
              <a:rPr dirty="0" sz="2500" spc="-1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highway</a:t>
            </a:r>
            <a:r>
              <a:rPr dirty="0" sz="2500" spc="-3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vehicle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even</a:t>
            </a:r>
            <a:r>
              <a:rPr dirty="0" sz="2500" spc="-3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though</a:t>
            </a:r>
            <a:r>
              <a:rPr dirty="0" sz="2500" spc="-30">
                <a:solidFill>
                  <a:srgbClr val="201D1E"/>
                </a:solidFill>
              </a:rPr>
              <a:t> </a:t>
            </a:r>
            <a:r>
              <a:rPr dirty="0" sz="2500" spc="-25">
                <a:solidFill>
                  <a:srgbClr val="201D1E"/>
                </a:solidFill>
              </a:rPr>
              <a:t>the </a:t>
            </a:r>
            <a:r>
              <a:rPr dirty="0" sz="2500">
                <a:solidFill>
                  <a:srgbClr val="201D1E"/>
                </a:solidFill>
              </a:rPr>
              <a:t>vehicle's</a:t>
            </a:r>
            <a:r>
              <a:rPr dirty="0" sz="2500" spc="-4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design</a:t>
            </a:r>
            <a:r>
              <a:rPr dirty="0" sz="2500" spc="-4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allows</a:t>
            </a:r>
            <a:r>
              <a:rPr dirty="0" sz="2500" spc="-4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it</a:t>
            </a:r>
            <a:r>
              <a:rPr dirty="0" sz="2500" spc="-1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to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perform</a:t>
            </a:r>
            <a:r>
              <a:rPr dirty="0" sz="2500" spc="-1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a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 spc="-10">
                <a:solidFill>
                  <a:srgbClr val="201D1E"/>
                </a:solidFill>
              </a:rPr>
              <a:t>highway </a:t>
            </a:r>
            <a:r>
              <a:rPr dirty="0" sz="2500">
                <a:solidFill>
                  <a:srgbClr val="201D1E"/>
                </a:solidFill>
              </a:rPr>
              <a:t>transportation</a:t>
            </a:r>
            <a:r>
              <a:rPr dirty="0" sz="2500" spc="-30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function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for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only</a:t>
            </a:r>
            <a:r>
              <a:rPr dirty="0" sz="2500" spc="-4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one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of</a:t>
            </a:r>
            <a:r>
              <a:rPr dirty="0" sz="2500" spc="-35">
                <a:solidFill>
                  <a:srgbClr val="201D1E"/>
                </a:solidFill>
              </a:rPr>
              <a:t> </a:t>
            </a:r>
            <a:r>
              <a:rPr dirty="0" sz="2500">
                <a:solidFill>
                  <a:srgbClr val="201D1E"/>
                </a:solidFill>
              </a:rPr>
              <a:t>the</a:t>
            </a:r>
            <a:r>
              <a:rPr dirty="0" sz="2500" spc="-25">
                <a:solidFill>
                  <a:srgbClr val="201D1E"/>
                </a:solidFill>
              </a:rPr>
              <a:t> </a:t>
            </a:r>
            <a:r>
              <a:rPr dirty="0" sz="2500" spc="-10">
                <a:solidFill>
                  <a:srgbClr val="201D1E"/>
                </a:solidFill>
              </a:rPr>
              <a:t>following</a:t>
            </a:r>
            <a:endParaRPr sz="2500"/>
          </a:p>
          <a:p>
            <a:pPr lvl="1" marL="755015" marR="5080" indent="-285750">
              <a:lnSpc>
                <a:spcPct val="85900"/>
              </a:lnSpc>
              <a:spcBef>
                <a:spcPts val="35"/>
              </a:spcBef>
              <a:buClr>
                <a:srgbClr val="84181A"/>
              </a:buClr>
              <a:buSzPct val="68181"/>
              <a:buFont typeface="Courier New"/>
              <a:buChar char="o"/>
              <a:tabLst>
                <a:tab pos="756285" algn="l"/>
              </a:tabLst>
            </a:pP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200" spc="-1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particular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type</a:t>
            </a:r>
            <a:r>
              <a:rPr dirty="0" sz="2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load,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such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as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passengers,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furnishings,</a:t>
            </a:r>
            <a:r>
              <a:rPr dirty="0" sz="2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and</a:t>
            </a:r>
            <a:r>
              <a:rPr dirty="0" sz="22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personal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effects</a:t>
            </a:r>
            <a:r>
              <a:rPr dirty="0" sz="22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(as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in</a:t>
            </a:r>
            <a:r>
              <a:rPr dirty="0" sz="2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house,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office,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22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utility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trailer).</a:t>
            </a:r>
            <a:endParaRPr sz="2200">
              <a:latin typeface="Arial"/>
              <a:cs typeface="Arial"/>
            </a:endParaRPr>
          </a:p>
          <a:p>
            <a:pPr lvl="1" marL="755650" indent="-285750">
              <a:lnSpc>
                <a:spcPts val="2185"/>
              </a:lnSpc>
              <a:buClr>
                <a:srgbClr val="84181A"/>
              </a:buClr>
              <a:buSzPct val="68181"/>
              <a:buFont typeface="Courier New"/>
              <a:buChar char="o"/>
              <a:tabLst>
                <a:tab pos="755650" algn="l"/>
              </a:tabLst>
            </a:pP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200" spc="-1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special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kind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cargo,</a:t>
            </a:r>
            <a:r>
              <a:rPr dirty="0" sz="22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goods,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supplies,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materials</a:t>
            </a:r>
            <a:endParaRPr sz="2200">
              <a:latin typeface="Arial"/>
              <a:cs typeface="Arial"/>
            </a:endParaRPr>
          </a:p>
          <a:p>
            <a:pPr lvl="1" marL="755015" marR="1278255" indent="-285750">
              <a:lnSpc>
                <a:spcPts val="2230"/>
              </a:lnSpc>
              <a:spcBef>
                <a:spcPts val="250"/>
              </a:spcBef>
              <a:buClr>
                <a:srgbClr val="84181A"/>
              </a:buClr>
              <a:buSzPct val="68181"/>
              <a:buFont typeface="Courier New"/>
              <a:buChar char="o"/>
              <a:tabLst>
                <a:tab pos="756285" algn="l"/>
              </a:tabLst>
            </a:pP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Some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25">
                <a:solidFill>
                  <a:srgbClr val="201D1E"/>
                </a:solidFill>
                <a:latin typeface="Arial"/>
                <a:cs typeface="Arial"/>
              </a:rPr>
              <a:t>off-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task</a:t>
            </a:r>
            <a:r>
              <a:rPr dirty="0" sz="22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unrelated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highway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transportation,</a:t>
            </a:r>
            <a:r>
              <a:rPr dirty="0" sz="2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except</a:t>
            </a:r>
            <a:r>
              <a:rPr dirty="0" sz="2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as</a:t>
            </a:r>
            <a:r>
              <a:rPr dirty="0" sz="2200" spc="-8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discussed</a:t>
            </a:r>
            <a:r>
              <a:rPr dirty="0" sz="2200" spc="-8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20">
                <a:solidFill>
                  <a:srgbClr val="201D1E"/>
                </a:solidFill>
                <a:latin typeface="Arial"/>
                <a:cs typeface="Arial"/>
              </a:rPr>
              <a:t>next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Arial"/>
                <a:cs typeface="Arial"/>
              </a:rPr>
              <a:t>Highway</a:t>
            </a:r>
            <a:r>
              <a:rPr dirty="0" sz="4400" spc="-30">
                <a:solidFill>
                  <a:srgbClr val="84181A"/>
                </a:solidFill>
                <a:latin typeface="Arial"/>
                <a:cs typeface="Arial"/>
              </a:rPr>
              <a:t> Vehicle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4163" y="148721"/>
            <a:ext cx="7491730" cy="4185920"/>
          </a:xfrm>
          <a:prstGeom prst="rect">
            <a:avLst/>
          </a:prstGeom>
        </p:spPr>
        <p:txBody>
          <a:bodyPr wrap="square" lIns="0" tIns="300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65"/>
              </a:spcBef>
            </a:pP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Vehicles</a:t>
            </a:r>
            <a:r>
              <a:rPr dirty="0" sz="3200" spc="-7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not</a:t>
            </a:r>
            <a:r>
              <a:rPr dirty="0" sz="3200" spc="-9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considered</a:t>
            </a:r>
            <a:r>
              <a:rPr dirty="0" sz="3200" spc="-10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highway</a:t>
            </a:r>
            <a:r>
              <a:rPr dirty="0" sz="3200" spc="-8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vehicles</a:t>
            </a:r>
            <a:endParaRPr sz="3200">
              <a:latin typeface="Arial"/>
              <a:cs typeface="Arial"/>
            </a:endParaRPr>
          </a:p>
          <a:p>
            <a:pPr marL="467995" marR="992505" indent="-342900">
              <a:lnSpc>
                <a:spcPct val="106900"/>
              </a:lnSpc>
              <a:spcBef>
                <a:spcPts val="2000"/>
              </a:spcBef>
              <a:buClr>
                <a:srgbClr val="585858"/>
              </a:buClr>
              <a:buSzPct val="59375"/>
              <a:buFont typeface="Symbol"/>
              <a:buChar char=""/>
              <a:tabLst>
                <a:tab pos="467995" algn="l"/>
              </a:tabLst>
            </a:pP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Specially</a:t>
            </a:r>
            <a:r>
              <a:rPr dirty="0" sz="3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Designed</a:t>
            </a:r>
            <a:r>
              <a:rPr dirty="0" sz="3200" spc="-7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Machinery</a:t>
            </a:r>
            <a:r>
              <a:rPr dirty="0" sz="3200" spc="-8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25">
                <a:solidFill>
                  <a:srgbClr val="201D1E"/>
                </a:solidFill>
                <a:latin typeface="Arial"/>
                <a:cs typeface="Arial"/>
              </a:rPr>
              <a:t>for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nontransportation</a:t>
            </a:r>
            <a:r>
              <a:rPr dirty="0" sz="3200" spc="-1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201D1E"/>
                </a:solidFill>
                <a:latin typeface="Arial"/>
                <a:cs typeface="Arial"/>
              </a:rPr>
              <a:t>functions</a:t>
            </a:r>
            <a:endParaRPr sz="3200">
              <a:latin typeface="Arial"/>
              <a:cs typeface="Arial"/>
            </a:endParaRPr>
          </a:p>
          <a:p>
            <a:pPr marL="467995" marR="795655" indent="-342900">
              <a:lnSpc>
                <a:spcPct val="106900"/>
              </a:lnSpc>
              <a:spcBef>
                <a:spcPts val="10"/>
              </a:spcBef>
              <a:buClr>
                <a:srgbClr val="585858"/>
              </a:buClr>
              <a:buSzPct val="59375"/>
              <a:buFont typeface="Symbol"/>
              <a:buChar char=""/>
              <a:tabLst>
                <a:tab pos="467995" algn="l"/>
              </a:tabLst>
            </a:pPr>
            <a:r>
              <a:rPr dirty="0" sz="3200" spc="-10">
                <a:solidFill>
                  <a:srgbClr val="201D1E"/>
                </a:solidFill>
                <a:latin typeface="Arial"/>
                <a:cs typeface="Arial"/>
              </a:rPr>
              <a:t>Vehicles</a:t>
            </a:r>
            <a:r>
              <a:rPr dirty="0" sz="3200" spc="-7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specially</a:t>
            </a:r>
            <a:r>
              <a:rPr dirty="0" sz="3200" spc="-9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designed</a:t>
            </a:r>
            <a:r>
              <a:rPr dirty="0" sz="3200" spc="-8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for</a:t>
            </a:r>
            <a:r>
              <a:rPr dirty="0" sz="3200" spc="-8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201D1E"/>
                </a:solidFill>
                <a:latin typeface="Arial"/>
                <a:cs typeface="Arial"/>
              </a:rPr>
              <a:t>off-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3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201D1E"/>
                </a:solidFill>
                <a:latin typeface="Arial"/>
                <a:cs typeface="Arial"/>
              </a:rPr>
              <a:t>transportation</a:t>
            </a:r>
            <a:endParaRPr sz="3200">
              <a:latin typeface="Arial"/>
              <a:cs typeface="Arial"/>
            </a:endParaRPr>
          </a:p>
          <a:p>
            <a:pPr marL="467995" marR="565150" indent="-342900">
              <a:lnSpc>
                <a:spcPct val="106900"/>
              </a:lnSpc>
              <a:spcBef>
                <a:spcPts val="10"/>
              </a:spcBef>
              <a:buClr>
                <a:srgbClr val="585858"/>
              </a:buClr>
              <a:buSzPct val="59375"/>
              <a:buFont typeface="Symbol"/>
              <a:buChar char=""/>
              <a:tabLst>
                <a:tab pos="467995" algn="l"/>
              </a:tabLst>
            </a:pP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Nontrasnportation</a:t>
            </a:r>
            <a:r>
              <a:rPr dirty="0" sz="3200" spc="-8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trailers</a:t>
            </a:r>
            <a:r>
              <a:rPr dirty="0" sz="3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and</a:t>
            </a:r>
            <a:r>
              <a:rPr dirty="0" sz="3200" spc="-7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201D1E"/>
                </a:solidFill>
                <a:latin typeface="Arial"/>
                <a:cs typeface="Arial"/>
              </a:rPr>
              <a:t>semi- trailers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44767"/>
            <a:ext cx="7727315" cy="4107179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70"/>
              </a:spcBef>
              <a:buClr>
                <a:srgbClr val="585858"/>
              </a:buClr>
              <a:buSzPct val="59090"/>
              <a:buFont typeface="Symbol"/>
              <a:buChar char=""/>
              <a:tabLst>
                <a:tab pos="354965" algn="l"/>
              </a:tabLst>
            </a:pP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All</a:t>
            </a:r>
            <a:r>
              <a:rPr dirty="0" sz="22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following</a:t>
            </a:r>
            <a:r>
              <a:rPr dirty="0" sz="22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conditions</a:t>
            </a:r>
            <a:r>
              <a:rPr dirty="0" sz="22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must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apply</a:t>
            </a:r>
            <a:endParaRPr sz="2200">
              <a:latin typeface="Arial"/>
              <a:cs typeface="Arial"/>
            </a:endParaRPr>
          </a:p>
          <a:p>
            <a:pPr lvl="1" marL="652145" marR="5080" indent="-274320">
              <a:lnSpc>
                <a:spcPct val="80000"/>
              </a:lnSpc>
              <a:spcBef>
                <a:spcPts val="645"/>
              </a:spcBef>
              <a:buClr>
                <a:srgbClr val="84181A"/>
              </a:buClr>
              <a:buSzPct val="70000"/>
              <a:buFont typeface="Arial"/>
              <a:buChar char="•"/>
              <a:tabLst>
                <a:tab pos="652145" algn="l"/>
              </a:tabLst>
            </a:pPr>
            <a:r>
              <a:rPr dirty="0" sz="2000">
                <a:latin typeface="Tw Cen MT"/>
                <a:cs typeface="Tw Cen MT"/>
              </a:rPr>
              <a:t>The chassis</a:t>
            </a:r>
            <a:r>
              <a:rPr dirty="0" sz="2000" spc="-3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has</a:t>
            </a:r>
            <a:r>
              <a:rPr dirty="0" sz="2000" spc="-1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permanently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mounted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to it</a:t>
            </a:r>
            <a:r>
              <a:rPr dirty="0" sz="2000" spc="-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machinery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or </a:t>
            </a:r>
            <a:r>
              <a:rPr dirty="0" sz="2000" spc="-10">
                <a:latin typeface="Tw Cen MT"/>
                <a:cs typeface="Tw Cen MT"/>
              </a:rPr>
              <a:t>equipment </a:t>
            </a:r>
            <a:r>
              <a:rPr dirty="0" sz="2000">
                <a:latin typeface="Tw Cen MT"/>
                <a:cs typeface="Tw Cen MT"/>
              </a:rPr>
              <a:t>used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to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perform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certain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operations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(construction,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manufacturing, </a:t>
            </a:r>
            <a:r>
              <a:rPr dirty="0" sz="2000">
                <a:latin typeface="Tw Cen MT"/>
                <a:cs typeface="Tw Cen MT"/>
              </a:rPr>
              <a:t>drilling,</a:t>
            </a:r>
            <a:r>
              <a:rPr dirty="0" sz="2000" spc="-8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mining,</a:t>
            </a:r>
            <a:r>
              <a:rPr dirty="0" sz="2000" spc="-5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timbering,</a:t>
            </a:r>
            <a:r>
              <a:rPr dirty="0" sz="2000" spc="-75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processing,</a:t>
            </a:r>
            <a:r>
              <a:rPr dirty="0" sz="2000" spc="-7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farming,</a:t>
            </a:r>
            <a:r>
              <a:rPr dirty="0" sz="2000" spc="-6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or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similar</a:t>
            </a:r>
            <a:r>
              <a:rPr dirty="0" sz="2000" spc="-6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operations)</a:t>
            </a:r>
            <a:r>
              <a:rPr dirty="0" sz="2000" spc="-85">
                <a:latin typeface="Tw Cen MT"/>
                <a:cs typeface="Tw Cen MT"/>
              </a:rPr>
              <a:t> </a:t>
            </a:r>
            <a:r>
              <a:rPr dirty="0" sz="2000" spc="-25">
                <a:latin typeface="Tw Cen MT"/>
                <a:cs typeface="Tw Cen MT"/>
              </a:rPr>
              <a:t>if </a:t>
            </a: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operation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of</a:t>
            </a:r>
            <a:r>
              <a:rPr dirty="0" sz="2000" spc="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machinery</a:t>
            </a:r>
            <a:r>
              <a:rPr dirty="0" sz="2000" spc="-3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or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equipment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is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unrelated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 spc="-25">
                <a:latin typeface="Tw Cen MT"/>
                <a:cs typeface="Tw Cen MT"/>
              </a:rPr>
              <a:t>to </a:t>
            </a:r>
            <a:r>
              <a:rPr dirty="0" sz="2000">
                <a:latin typeface="Tw Cen MT"/>
                <a:cs typeface="Tw Cen MT"/>
              </a:rPr>
              <a:t>transportation</a:t>
            </a:r>
            <a:r>
              <a:rPr dirty="0" sz="2000" spc="-5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on</a:t>
            </a:r>
            <a:r>
              <a:rPr dirty="0" sz="2000" spc="-1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or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off</a:t>
            </a:r>
            <a:r>
              <a:rPr dirty="0" sz="2000" spc="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public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highways</a:t>
            </a:r>
            <a:endParaRPr sz="2000">
              <a:latin typeface="Tw Cen MT"/>
              <a:cs typeface="Tw Cen MT"/>
            </a:endParaRPr>
          </a:p>
          <a:p>
            <a:pPr lvl="1" marL="652145" marR="168275" indent="-274320">
              <a:lnSpc>
                <a:spcPct val="80000"/>
              </a:lnSpc>
              <a:spcBef>
                <a:spcPts val="600"/>
              </a:spcBef>
              <a:buClr>
                <a:srgbClr val="84181A"/>
              </a:buClr>
              <a:buSzPct val="70000"/>
              <a:buFont typeface="Arial"/>
              <a:buChar char="•"/>
              <a:tabLst>
                <a:tab pos="652145" algn="l"/>
              </a:tabLst>
            </a:pP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chassis</a:t>
            </a:r>
            <a:r>
              <a:rPr dirty="0" sz="2000" spc="-3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has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been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specially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designed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to</a:t>
            </a:r>
            <a:r>
              <a:rPr dirty="0" sz="2000" spc="-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serve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only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as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 </a:t>
            </a:r>
            <a:r>
              <a:rPr dirty="0" sz="2000" spc="-10">
                <a:latin typeface="Tw Cen MT"/>
                <a:cs typeface="Tw Cen MT"/>
              </a:rPr>
              <a:t>mobile </a:t>
            </a:r>
            <a:r>
              <a:rPr dirty="0" sz="2000">
                <a:latin typeface="Tw Cen MT"/>
                <a:cs typeface="Tw Cen MT"/>
              </a:rPr>
              <a:t>carriage</a:t>
            </a:r>
            <a:r>
              <a:rPr dirty="0" sz="2000" spc="-8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and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mount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(and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power</a:t>
            </a:r>
            <a:r>
              <a:rPr dirty="0" sz="2000" spc="-7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source,</a:t>
            </a:r>
            <a:r>
              <a:rPr dirty="0" sz="2000" spc="-7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if</a:t>
            </a:r>
            <a:r>
              <a:rPr dirty="0" sz="2000" spc="1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applicable)</a:t>
            </a:r>
            <a:r>
              <a:rPr dirty="0" sz="2000" spc="-7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for</a:t>
            </a:r>
            <a:r>
              <a:rPr dirty="0" sz="2000" spc="-70">
                <a:latin typeface="Tw Cen MT"/>
                <a:cs typeface="Tw Cen MT"/>
              </a:rPr>
              <a:t> </a:t>
            </a:r>
            <a:r>
              <a:rPr dirty="0" sz="2000" spc="-25">
                <a:latin typeface="Tw Cen MT"/>
                <a:cs typeface="Tw Cen MT"/>
              </a:rPr>
              <a:t>the </a:t>
            </a:r>
            <a:r>
              <a:rPr dirty="0" sz="2000">
                <a:latin typeface="Tw Cen MT"/>
                <a:cs typeface="Tw Cen MT"/>
              </a:rPr>
              <a:t>machinery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or equipment,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whether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or</a:t>
            </a:r>
            <a:r>
              <a:rPr dirty="0" sz="2000" spc="-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not</a:t>
            </a:r>
            <a:r>
              <a:rPr dirty="0" sz="2000" spc="-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the machinery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or</a:t>
            </a:r>
            <a:r>
              <a:rPr dirty="0" sz="2000" spc="-10">
                <a:latin typeface="Tw Cen MT"/>
                <a:cs typeface="Tw Cen MT"/>
              </a:rPr>
              <a:t> equipment </a:t>
            </a:r>
            <a:r>
              <a:rPr dirty="0" sz="2000">
                <a:latin typeface="Tw Cen MT"/>
                <a:cs typeface="Tw Cen MT"/>
              </a:rPr>
              <a:t>is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in</a:t>
            </a:r>
            <a:r>
              <a:rPr dirty="0" sz="2000" spc="-5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operation</a:t>
            </a:r>
            <a:endParaRPr sz="2000">
              <a:latin typeface="Tw Cen MT"/>
              <a:cs typeface="Tw Cen MT"/>
            </a:endParaRPr>
          </a:p>
          <a:p>
            <a:pPr lvl="1" marL="652145" marR="755650" indent="-274320">
              <a:lnSpc>
                <a:spcPct val="80000"/>
              </a:lnSpc>
              <a:spcBef>
                <a:spcPts val="600"/>
              </a:spcBef>
              <a:buClr>
                <a:srgbClr val="84181A"/>
              </a:buClr>
              <a:buSzPct val="70000"/>
              <a:buFont typeface="Arial"/>
              <a:buChar char="•"/>
              <a:tabLst>
                <a:tab pos="652145" algn="l"/>
              </a:tabLst>
            </a:pP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chassis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couldn’t,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because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of</a:t>
            </a:r>
            <a:r>
              <a:rPr dirty="0" sz="2000" spc="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its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special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design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and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without </a:t>
            </a:r>
            <a:r>
              <a:rPr dirty="0" sz="2000">
                <a:latin typeface="Tw Cen MT"/>
                <a:cs typeface="Tw Cen MT"/>
              </a:rPr>
              <a:t>substantial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structural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modification,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be</a:t>
            </a:r>
            <a:r>
              <a:rPr dirty="0" sz="2000" spc="-3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used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as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part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of</a:t>
            </a:r>
            <a:r>
              <a:rPr dirty="0" sz="2000" spc="3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vehicle </a:t>
            </a:r>
            <a:r>
              <a:rPr dirty="0" sz="2000">
                <a:latin typeface="Tw Cen MT"/>
                <a:cs typeface="Tw Cen MT"/>
              </a:rPr>
              <a:t>designed</a:t>
            </a:r>
            <a:r>
              <a:rPr dirty="0" sz="2000" spc="-7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to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carry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any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other</a:t>
            </a:r>
            <a:r>
              <a:rPr dirty="0" sz="2000" spc="-55">
                <a:latin typeface="Tw Cen MT"/>
                <a:cs typeface="Tw Cen MT"/>
              </a:rPr>
              <a:t> </a:t>
            </a:r>
            <a:r>
              <a:rPr dirty="0" sz="2000" spc="-20">
                <a:latin typeface="Tw Cen MT"/>
                <a:cs typeface="Tw Cen MT"/>
              </a:rPr>
              <a:t>load</a:t>
            </a:r>
            <a:endParaRPr sz="2000">
              <a:latin typeface="Tw Cen MT"/>
              <a:cs typeface="Tw Cen MT"/>
            </a:endParaRPr>
          </a:p>
          <a:p>
            <a:pPr lvl="1" marL="652145" marR="842644" indent="-274320">
              <a:lnSpc>
                <a:spcPct val="80000"/>
              </a:lnSpc>
              <a:spcBef>
                <a:spcPts val="600"/>
              </a:spcBef>
              <a:buClr>
                <a:srgbClr val="84181A"/>
              </a:buClr>
              <a:buSzPct val="70000"/>
              <a:buFont typeface="Arial"/>
              <a:buChar char="•"/>
              <a:tabLst>
                <a:tab pos="652145" algn="l"/>
              </a:tabLst>
            </a:pP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3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vehicle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must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have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traveled</a:t>
            </a:r>
            <a:r>
              <a:rPr dirty="0" sz="2000" spc="-5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less</a:t>
            </a:r>
            <a:r>
              <a:rPr dirty="0" sz="2000" spc="-5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than</a:t>
            </a:r>
            <a:r>
              <a:rPr dirty="0" sz="2000" spc="-3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7,500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miles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on</a:t>
            </a:r>
            <a:r>
              <a:rPr dirty="0" sz="2000" spc="-30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public highways</a:t>
            </a:r>
            <a:r>
              <a:rPr dirty="0" sz="2000" spc="-6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during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taxable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year.</a:t>
            </a:r>
            <a:endParaRPr sz="2000">
              <a:latin typeface="Tw Cen MT"/>
              <a:cs typeface="Tw Cen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84181A"/>
                </a:solidFill>
                <a:latin typeface="Arial"/>
                <a:cs typeface="Arial"/>
              </a:rPr>
              <a:t>Specialty</a:t>
            </a:r>
            <a:r>
              <a:rPr dirty="0" sz="4400" spc="-8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84181A"/>
                </a:solidFill>
                <a:latin typeface="Arial"/>
                <a:cs typeface="Arial"/>
              </a:rPr>
              <a:t>Designed</a:t>
            </a:r>
            <a:r>
              <a:rPr dirty="0" sz="4400" spc="-7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84181A"/>
                </a:solidFill>
                <a:latin typeface="Arial"/>
                <a:cs typeface="Arial"/>
              </a:rPr>
              <a:t>Machinery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82700" y="1173241"/>
            <a:ext cx="7240270" cy="441007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86385" marR="5080" indent="-274320">
              <a:lnSpc>
                <a:spcPts val="2590"/>
              </a:lnSpc>
              <a:spcBef>
                <a:spcPts val="425"/>
              </a:spcBef>
              <a:buClr>
                <a:srgbClr val="84181A"/>
              </a:buClr>
              <a:buSzPct val="68750"/>
              <a:buFont typeface="Arial"/>
              <a:buChar char="•"/>
              <a:tabLst>
                <a:tab pos="286385" algn="l"/>
              </a:tabLst>
            </a:pPr>
            <a:r>
              <a:rPr dirty="0" sz="2400">
                <a:latin typeface="Tw Cen MT"/>
                <a:cs typeface="Tw Cen MT"/>
              </a:rPr>
              <a:t>A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vehicle</a:t>
            </a:r>
            <a:r>
              <a:rPr dirty="0" sz="2400" spc="-4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which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is</a:t>
            </a:r>
            <a:r>
              <a:rPr dirty="0" sz="2400" spc="-3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specially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designed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for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the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primary </a:t>
            </a:r>
            <a:r>
              <a:rPr dirty="0" sz="2400">
                <a:latin typeface="Tw Cen MT"/>
                <a:cs typeface="Tw Cen MT"/>
              </a:rPr>
              <a:t>function</a:t>
            </a:r>
            <a:r>
              <a:rPr dirty="0" sz="2400" spc="-6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of</a:t>
            </a:r>
            <a:r>
              <a:rPr dirty="0" sz="2400" spc="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transporting</a:t>
            </a:r>
            <a:r>
              <a:rPr dirty="0" sz="2400" spc="-4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a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particular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type</a:t>
            </a:r>
            <a:r>
              <a:rPr dirty="0" sz="2400" spc="-3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of</a:t>
            </a:r>
            <a:r>
              <a:rPr dirty="0" sz="2400" spc="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load</a:t>
            </a:r>
            <a:r>
              <a:rPr dirty="0" sz="2400" spc="-30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other </a:t>
            </a:r>
            <a:r>
              <a:rPr dirty="0" sz="2400">
                <a:latin typeface="Tw Cen MT"/>
                <a:cs typeface="Tw Cen MT"/>
              </a:rPr>
              <a:t>than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over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the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public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highway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and</a:t>
            </a:r>
            <a:r>
              <a:rPr dirty="0" sz="2400" spc="-2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because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of</a:t>
            </a:r>
            <a:r>
              <a:rPr dirty="0" sz="2400" spc="3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this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special </a:t>
            </a:r>
            <a:r>
              <a:rPr dirty="0" sz="2400">
                <a:latin typeface="Tw Cen MT"/>
                <a:cs typeface="Tw Cen MT"/>
              </a:rPr>
              <a:t>design,</a:t>
            </a:r>
            <a:r>
              <a:rPr dirty="0" sz="2400" spc="-5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the</a:t>
            </a:r>
            <a:r>
              <a:rPr dirty="0" sz="2400" spc="-4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vehicle's</a:t>
            </a:r>
            <a:r>
              <a:rPr dirty="0" sz="2400" spc="-5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capability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to</a:t>
            </a:r>
            <a:r>
              <a:rPr dirty="0" sz="2400" spc="-4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transport</a:t>
            </a:r>
            <a:r>
              <a:rPr dirty="0" sz="2400" spc="-5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a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load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over</a:t>
            </a:r>
            <a:r>
              <a:rPr dirty="0" sz="2400" spc="-50">
                <a:latin typeface="Tw Cen MT"/>
                <a:cs typeface="Tw Cen MT"/>
              </a:rPr>
              <a:t> a </a:t>
            </a:r>
            <a:r>
              <a:rPr dirty="0" sz="2400">
                <a:latin typeface="Tw Cen MT"/>
                <a:cs typeface="Tw Cen MT"/>
              </a:rPr>
              <a:t>public</a:t>
            </a:r>
            <a:r>
              <a:rPr dirty="0" sz="2400" spc="-50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highway</a:t>
            </a:r>
            <a:r>
              <a:rPr dirty="0" sz="2400" spc="-4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is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substantially</a:t>
            </a:r>
            <a:r>
              <a:rPr dirty="0" sz="2400" spc="-5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limited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or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impaired</a:t>
            </a:r>
            <a:endParaRPr sz="2400">
              <a:latin typeface="Tw Cen MT"/>
              <a:cs typeface="Tw Cen MT"/>
            </a:endParaRPr>
          </a:p>
          <a:p>
            <a:pPr marL="286385" indent="-273685">
              <a:lnSpc>
                <a:spcPct val="100000"/>
              </a:lnSpc>
              <a:spcBef>
                <a:spcPts val="285"/>
              </a:spcBef>
              <a:buClr>
                <a:srgbClr val="84181A"/>
              </a:buClr>
              <a:buSzPct val="68750"/>
              <a:buFont typeface="Arial"/>
              <a:buChar char="•"/>
              <a:tabLst>
                <a:tab pos="286385" algn="l"/>
              </a:tabLst>
            </a:pPr>
            <a:r>
              <a:rPr dirty="0" sz="2400">
                <a:latin typeface="Tw Cen MT"/>
                <a:cs typeface="Tw Cen MT"/>
              </a:rPr>
              <a:t>Factors</a:t>
            </a:r>
            <a:r>
              <a:rPr dirty="0" sz="2400" spc="-5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to</a:t>
            </a:r>
            <a:r>
              <a:rPr dirty="0" sz="2400" spc="-50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consider</a:t>
            </a:r>
            <a:endParaRPr sz="2400">
              <a:latin typeface="Tw Cen MT"/>
              <a:cs typeface="Tw Cen MT"/>
            </a:endParaRPr>
          </a:p>
          <a:p>
            <a:pPr lvl="1" marL="560705" indent="-227965">
              <a:lnSpc>
                <a:spcPct val="100000"/>
              </a:lnSpc>
              <a:spcBef>
                <a:spcPts val="280"/>
              </a:spcBef>
              <a:buClr>
                <a:srgbClr val="585858"/>
              </a:buClr>
              <a:buSzPct val="75000"/>
              <a:buFont typeface="Arial"/>
              <a:buChar char="•"/>
              <a:tabLst>
                <a:tab pos="560705" algn="l"/>
              </a:tabLst>
            </a:pPr>
            <a:r>
              <a:rPr dirty="0" sz="2000" spc="-20">
                <a:latin typeface="Tw Cen MT"/>
                <a:cs typeface="Tw Cen MT"/>
              </a:rPr>
              <a:t>Vehicle’s</a:t>
            </a:r>
            <a:r>
              <a:rPr dirty="0" sz="2000" spc="-40">
                <a:latin typeface="Tw Cen MT"/>
                <a:cs typeface="Tw Cen MT"/>
              </a:rPr>
              <a:t> </a:t>
            </a:r>
            <a:r>
              <a:rPr dirty="0" sz="2000" spc="-20">
                <a:latin typeface="Tw Cen MT"/>
                <a:cs typeface="Tw Cen MT"/>
              </a:rPr>
              <a:t>size</a:t>
            </a:r>
            <a:endParaRPr sz="2000">
              <a:latin typeface="Tw Cen MT"/>
              <a:cs typeface="Tw Cen MT"/>
            </a:endParaRPr>
          </a:p>
          <a:p>
            <a:pPr lvl="1" marL="560705" marR="864869" indent="-228600">
              <a:lnSpc>
                <a:spcPts val="2160"/>
              </a:lnSpc>
              <a:spcBef>
                <a:spcPts val="535"/>
              </a:spcBef>
              <a:buClr>
                <a:srgbClr val="585858"/>
              </a:buClr>
              <a:buSzPct val="75000"/>
              <a:buFont typeface="Arial"/>
              <a:buChar char="•"/>
              <a:tabLst>
                <a:tab pos="560705" algn="l"/>
              </a:tabLst>
            </a:pPr>
            <a:r>
              <a:rPr dirty="0" sz="2000">
                <a:latin typeface="Tw Cen MT"/>
                <a:cs typeface="Tw Cen MT"/>
              </a:rPr>
              <a:t>Whether</a:t>
            </a:r>
            <a:r>
              <a:rPr dirty="0" sz="2000" spc="-6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3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vehicle</a:t>
            </a:r>
            <a:r>
              <a:rPr dirty="0" sz="2000" spc="-5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is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subject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to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licensing,</a:t>
            </a:r>
            <a:r>
              <a:rPr dirty="0" sz="2000" spc="-55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safety,</a:t>
            </a:r>
            <a:r>
              <a:rPr dirty="0" sz="2000" spc="-6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or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 spc="-10">
                <a:latin typeface="Tw Cen MT"/>
                <a:cs typeface="Tw Cen MT"/>
              </a:rPr>
              <a:t>other requirements</a:t>
            </a:r>
            <a:endParaRPr sz="2000">
              <a:latin typeface="Tw Cen MT"/>
              <a:cs typeface="Tw Cen MT"/>
            </a:endParaRPr>
          </a:p>
          <a:p>
            <a:pPr lvl="1" marL="560705" marR="73660" indent="-228600">
              <a:lnSpc>
                <a:spcPts val="2160"/>
              </a:lnSpc>
              <a:spcBef>
                <a:spcPts val="490"/>
              </a:spcBef>
              <a:buClr>
                <a:srgbClr val="585858"/>
              </a:buClr>
              <a:buSzPct val="75000"/>
              <a:buFont typeface="Arial"/>
              <a:buChar char="•"/>
              <a:tabLst>
                <a:tab pos="560705" algn="l"/>
              </a:tabLst>
            </a:pPr>
            <a:r>
              <a:rPr dirty="0" sz="2000">
                <a:latin typeface="Tw Cen MT"/>
                <a:cs typeface="Tw Cen MT"/>
              </a:rPr>
              <a:t>Whether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the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vehicle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can</a:t>
            </a:r>
            <a:r>
              <a:rPr dirty="0" sz="2000" spc="-1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transport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load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at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a</a:t>
            </a:r>
            <a:r>
              <a:rPr dirty="0" sz="2000" spc="-1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sustained</a:t>
            </a:r>
            <a:r>
              <a:rPr dirty="0" sz="2000" spc="-5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speed</a:t>
            </a:r>
            <a:r>
              <a:rPr dirty="0" sz="2000" spc="-45">
                <a:latin typeface="Tw Cen MT"/>
                <a:cs typeface="Tw Cen MT"/>
              </a:rPr>
              <a:t> </a:t>
            </a:r>
            <a:r>
              <a:rPr dirty="0" sz="2000" spc="-25">
                <a:latin typeface="Tw Cen MT"/>
                <a:cs typeface="Tw Cen MT"/>
              </a:rPr>
              <a:t>of </a:t>
            </a:r>
            <a:r>
              <a:rPr dirty="0" sz="2000">
                <a:latin typeface="Tw Cen MT"/>
                <a:cs typeface="Tw Cen MT"/>
              </a:rPr>
              <a:t>at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least</a:t>
            </a:r>
            <a:r>
              <a:rPr dirty="0" sz="2000" spc="-35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25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miles</a:t>
            </a:r>
            <a:r>
              <a:rPr dirty="0" sz="2000" spc="-20">
                <a:latin typeface="Tw Cen MT"/>
                <a:cs typeface="Tw Cen MT"/>
              </a:rPr>
              <a:t> </a:t>
            </a:r>
            <a:r>
              <a:rPr dirty="0" sz="2000">
                <a:latin typeface="Tw Cen MT"/>
                <a:cs typeface="Tw Cen MT"/>
              </a:rPr>
              <a:t>per</a:t>
            </a:r>
            <a:r>
              <a:rPr dirty="0" sz="2000" spc="-25">
                <a:latin typeface="Tw Cen MT"/>
                <a:cs typeface="Tw Cen MT"/>
              </a:rPr>
              <a:t> </a:t>
            </a:r>
            <a:r>
              <a:rPr dirty="0" sz="2000" spc="-20">
                <a:latin typeface="Tw Cen MT"/>
                <a:cs typeface="Tw Cen MT"/>
              </a:rPr>
              <a:t>hour</a:t>
            </a:r>
            <a:endParaRPr sz="2000">
              <a:latin typeface="Tw Cen MT"/>
              <a:cs typeface="Tw Cen MT"/>
            </a:endParaRPr>
          </a:p>
          <a:p>
            <a:pPr marL="286385" marR="28575" indent="-274320">
              <a:lnSpc>
                <a:spcPts val="2590"/>
              </a:lnSpc>
              <a:spcBef>
                <a:spcPts val="595"/>
              </a:spcBef>
              <a:buClr>
                <a:srgbClr val="84181A"/>
              </a:buClr>
              <a:buSzPct val="68750"/>
              <a:buFont typeface="Arial"/>
              <a:buChar char="•"/>
              <a:tabLst>
                <a:tab pos="286385" algn="l"/>
              </a:tabLst>
            </a:pPr>
            <a:r>
              <a:rPr dirty="0" sz="2400">
                <a:latin typeface="Tw Cen MT"/>
                <a:cs typeface="Tw Cen MT"/>
              </a:rPr>
              <a:t>Whether</a:t>
            </a:r>
            <a:r>
              <a:rPr dirty="0" sz="2400" spc="-5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the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vehicle</a:t>
            </a:r>
            <a:r>
              <a:rPr dirty="0" sz="2400" spc="-5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can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carry</a:t>
            </a:r>
            <a:r>
              <a:rPr dirty="0" sz="2400" spc="-4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heavier</a:t>
            </a:r>
            <a:r>
              <a:rPr dirty="0" sz="2400" spc="-5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loads</a:t>
            </a:r>
            <a:r>
              <a:rPr dirty="0" sz="2400" spc="-3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off</a:t>
            </a:r>
            <a:r>
              <a:rPr dirty="0" sz="2400" spc="25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highway </a:t>
            </a:r>
            <a:r>
              <a:rPr dirty="0" sz="2400">
                <a:latin typeface="Tw Cen MT"/>
                <a:cs typeface="Tw Cen MT"/>
              </a:rPr>
              <a:t>than</a:t>
            </a:r>
            <a:r>
              <a:rPr dirty="0" sz="2400" spc="-6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it’s</a:t>
            </a:r>
            <a:r>
              <a:rPr dirty="0" sz="2400" spc="-70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allowed</a:t>
            </a:r>
            <a:r>
              <a:rPr dirty="0" sz="2400" spc="-5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to</a:t>
            </a:r>
            <a:r>
              <a:rPr dirty="0" sz="2400" spc="-5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carry</a:t>
            </a:r>
            <a:r>
              <a:rPr dirty="0" sz="2400" spc="-6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over</a:t>
            </a:r>
            <a:r>
              <a:rPr dirty="0" sz="2400" spc="-65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highway</a:t>
            </a:r>
            <a:r>
              <a:rPr dirty="0" sz="2400" spc="-65">
                <a:latin typeface="Tw Cen MT"/>
                <a:cs typeface="Tw Cen MT"/>
              </a:rPr>
              <a:t> </a:t>
            </a:r>
            <a:r>
              <a:rPr dirty="0" sz="2400">
                <a:latin typeface="Tw Cen MT"/>
                <a:cs typeface="Tw Cen MT"/>
              </a:rPr>
              <a:t>is</a:t>
            </a:r>
            <a:r>
              <a:rPr dirty="0" sz="2400" spc="-60">
                <a:latin typeface="Tw Cen MT"/>
                <a:cs typeface="Tw Cen MT"/>
              </a:rPr>
              <a:t> </a:t>
            </a:r>
            <a:r>
              <a:rPr dirty="0" sz="2400" spc="-10">
                <a:latin typeface="Tw Cen MT"/>
                <a:cs typeface="Tw Cen MT"/>
              </a:rPr>
              <a:t>irrelevant</a:t>
            </a:r>
            <a:endParaRPr sz="2400">
              <a:latin typeface="Tw Cen MT"/>
              <a:cs typeface="Tw Cen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1028" rIns="0" bIns="0" rtlCol="0" vert="horz">
            <a:spAutoFit/>
          </a:bodyPr>
          <a:lstStyle/>
          <a:p>
            <a:pPr marL="292735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84181A"/>
                </a:solidFill>
                <a:latin typeface="Arial"/>
                <a:cs typeface="Arial"/>
              </a:rPr>
              <a:t>Vehicles</a:t>
            </a:r>
            <a:r>
              <a:rPr dirty="0" sz="3600" spc="-6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600">
                <a:solidFill>
                  <a:srgbClr val="84181A"/>
                </a:solidFill>
                <a:latin typeface="Arial"/>
                <a:cs typeface="Arial"/>
              </a:rPr>
              <a:t>designed</a:t>
            </a:r>
            <a:r>
              <a:rPr dirty="0" sz="3600" spc="-7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600">
                <a:solidFill>
                  <a:srgbClr val="84181A"/>
                </a:solidFill>
                <a:latin typeface="Arial"/>
                <a:cs typeface="Arial"/>
              </a:rPr>
              <a:t>for</a:t>
            </a:r>
            <a:r>
              <a:rPr dirty="0" sz="36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600" spc="-35">
                <a:solidFill>
                  <a:srgbClr val="84181A"/>
                </a:solidFill>
                <a:latin typeface="Arial"/>
                <a:cs typeface="Arial"/>
              </a:rPr>
              <a:t>off-</a:t>
            </a:r>
            <a:r>
              <a:rPr dirty="0" sz="3600">
                <a:solidFill>
                  <a:srgbClr val="84181A"/>
                </a:solidFill>
                <a:latin typeface="Arial"/>
                <a:cs typeface="Arial"/>
              </a:rPr>
              <a:t>highway</a:t>
            </a:r>
            <a:r>
              <a:rPr dirty="0" sz="3600" spc="-7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600" spc="-25">
                <a:solidFill>
                  <a:srgbClr val="84181A"/>
                </a:solidFill>
                <a:latin typeface="Arial"/>
                <a:cs typeface="Arial"/>
              </a:rPr>
              <a:t>use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04163" y="221320"/>
            <a:ext cx="7854315" cy="5408930"/>
          </a:xfrm>
          <a:prstGeom prst="rect">
            <a:avLst/>
          </a:prstGeom>
        </p:spPr>
        <p:txBody>
          <a:bodyPr wrap="square" lIns="0" tIns="241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Nontrasportation</a:t>
            </a:r>
            <a:r>
              <a:rPr dirty="0" sz="3200" spc="-17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Trailers</a:t>
            </a:r>
            <a:r>
              <a:rPr dirty="0" sz="3200" spc="-114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and</a:t>
            </a:r>
            <a:r>
              <a:rPr dirty="0" sz="3200" spc="-10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Semi-trailers</a:t>
            </a:r>
            <a:endParaRPr sz="3200">
              <a:latin typeface="Arial"/>
              <a:cs typeface="Arial"/>
            </a:endParaRPr>
          </a:p>
          <a:p>
            <a:pPr marL="546735" marR="387350" indent="-285115">
              <a:lnSpc>
                <a:spcPts val="3460"/>
              </a:lnSpc>
              <a:spcBef>
                <a:spcPts val="2230"/>
              </a:spcBef>
              <a:buClr>
                <a:srgbClr val="585858"/>
              </a:buClr>
              <a:buSzPct val="59375"/>
              <a:buFont typeface="Courier New"/>
              <a:buChar char="o"/>
              <a:tabLst>
                <a:tab pos="548640" algn="l"/>
              </a:tabLst>
            </a:pP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3200" spc="-21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trailer</a:t>
            </a:r>
            <a:r>
              <a:rPr dirty="0" sz="3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3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semitrailer</a:t>
            </a:r>
            <a:r>
              <a:rPr dirty="0" sz="3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isn't</a:t>
            </a:r>
            <a:r>
              <a:rPr dirty="0" sz="3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treated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as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a 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3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if</a:t>
            </a:r>
            <a:r>
              <a:rPr dirty="0" sz="3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it's</a:t>
            </a:r>
            <a:r>
              <a:rPr dirty="0" sz="3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specially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25">
                <a:solidFill>
                  <a:srgbClr val="201D1E"/>
                </a:solidFill>
                <a:latin typeface="Arial"/>
                <a:cs typeface="Arial"/>
              </a:rPr>
              <a:t>de- </a:t>
            </a:r>
            <a:r>
              <a:rPr dirty="0" sz="3200" spc="-25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signed</a:t>
            </a:r>
            <a:r>
              <a:rPr dirty="0" sz="3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3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function</a:t>
            </a:r>
            <a:r>
              <a:rPr dirty="0" sz="3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only</a:t>
            </a:r>
            <a:r>
              <a:rPr dirty="0" sz="32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as</a:t>
            </a:r>
            <a:r>
              <a:rPr dirty="0" sz="3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an</a:t>
            </a:r>
            <a:r>
              <a:rPr dirty="0" sz="3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201D1E"/>
                </a:solidFill>
                <a:latin typeface="Arial"/>
                <a:cs typeface="Arial"/>
              </a:rPr>
              <a:t>enclosed </a:t>
            </a:r>
            <a:r>
              <a:rPr dirty="0" sz="3200" spc="-1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stationary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shelter</a:t>
            </a:r>
            <a:r>
              <a:rPr dirty="0" sz="3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for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carrying</a:t>
            </a:r>
            <a:r>
              <a:rPr dirty="0" sz="3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on</a:t>
            </a:r>
            <a:r>
              <a:rPr dirty="0" sz="3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a 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nontransportation</a:t>
            </a:r>
            <a:r>
              <a:rPr dirty="0" sz="3200" spc="-7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function</a:t>
            </a:r>
            <a:r>
              <a:rPr dirty="0" sz="3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at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an</a:t>
            </a:r>
            <a:r>
              <a:rPr dirty="0" sz="32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201D1E"/>
                </a:solidFill>
                <a:latin typeface="Arial"/>
                <a:cs typeface="Arial"/>
              </a:rPr>
              <a:t>off- </a:t>
            </a:r>
            <a:r>
              <a:rPr dirty="0" sz="3200" spc="-2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32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201D1E"/>
                </a:solidFill>
                <a:latin typeface="Arial"/>
                <a:cs typeface="Arial"/>
              </a:rPr>
              <a:t>site.</a:t>
            </a:r>
            <a:endParaRPr sz="3200">
              <a:latin typeface="Arial"/>
              <a:cs typeface="Arial"/>
            </a:endParaRPr>
          </a:p>
          <a:p>
            <a:pPr marL="547370" indent="-285115">
              <a:lnSpc>
                <a:spcPts val="3195"/>
              </a:lnSpc>
              <a:buClr>
                <a:srgbClr val="585858"/>
              </a:buClr>
              <a:buSzPct val="59375"/>
              <a:buFont typeface="Courier New"/>
              <a:buChar char="o"/>
              <a:tabLst>
                <a:tab pos="547370" algn="l"/>
              </a:tabLst>
            </a:pP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For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example,</a:t>
            </a:r>
            <a:r>
              <a:rPr dirty="0" sz="3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3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trailer</a:t>
            </a:r>
            <a:r>
              <a:rPr dirty="0" sz="32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that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is</a:t>
            </a:r>
            <a:r>
              <a:rPr dirty="0" sz="32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201D1E"/>
                </a:solidFill>
                <a:latin typeface="Arial"/>
                <a:cs typeface="Arial"/>
              </a:rPr>
              <a:t>capable</a:t>
            </a:r>
            <a:endParaRPr sz="3200">
              <a:latin typeface="Arial"/>
              <a:cs typeface="Arial"/>
            </a:endParaRPr>
          </a:p>
          <a:p>
            <a:pPr marL="548640" marR="5080">
              <a:lnSpc>
                <a:spcPts val="3460"/>
              </a:lnSpc>
              <a:spcBef>
                <a:spcPts val="240"/>
              </a:spcBef>
            </a:pP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only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3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functioning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as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an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office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for</a:t>
            </a:r>
            <a:r>
              <a:rPr dirty="0" sz="3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an</a:t>
            </a:r>
            <a:r>
              <a:rPr dirty="0" sz="3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20">
                <a:solidFill>
                  <a:srgbClr val="201D1E"/>
                </a:solidFill>
                <a:latin typeface="Arial"/>
                <a:cs typeface="Arial"/>
              </a:rPr>
              <a:t>off-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32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construction</a:t>
            </a:r>
            <a:r>
              <a:rPr dirty="0" sz="3200" spc="-9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operation</a:t>
            </a:r>
            <a:r>
              <a:rPr dirty="0" sz="32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isn't</a:t>
            </a:r>
            <a:r>
              <a:rPr dirty="0" sz="32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50">
                <a:solidFill>
                  <a:srgbClr val="201D1E"/>
                </a:solidFill>
                <a:latin typeface="Arial"/>
                <a:cs typeface="Arial"/>
              </a:rPr>
              <a:t>a </a:t>
            </a:r>
            <a:r>
              <a:rPr dirty="0" sz="32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32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9309" rIns="0" bIns="0" rtlCol="0" vert="horz">
            <a:spAutoFit/>
          </a:bodyPr>
          <a:lstStyle/>
          <a:p>
            <a:pPr marL="607060" marR="5080" indent="-457200">
              <a:lnSpc>
                <a:spcPct val="100000"/>
              </a:lnSpc>
              <a:spcBef>
                <a:spcPts val="95"/>
              </a:spcBef>
              <a:buClr>
                <a:srgbClr val="585858"/>
              </a:buClr>
              <a:buSzPct val="59677"/>
              <a:buFont typeface="Arial"/>
              <a:buChar char="•"/>
              <a:tabLst>
                <a:tab pos="607060" algn="l"/>
              </a:tabLst>
            </a:pPr>
            <a:r>
              <a:rPr dirty="0" sz="3100">
                <a:solidFill>
                  <a:srgbClr val="201D1E"/>
                </a:solidFill>
              </a:rPr>
              <a:t>Any</a:t>
            </a:r>
            <a:r>
              <a:rPr dirty="0" sz="3100" spc="-55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road</a:t>
            </a:r>
            <a:r>
              <a:rPr dirty="0" sz="3100" spc="-45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in</a:t>
            </a:r>
            <a:r>
              <a:rPr dirty="0" sz="3100" spc="-60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the</a:t>
            </a:r>
            <a:r>
              <a:rPr dirty="0" sz="3100" spc="-55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United</a:t>
            </a:r>
            <a:r>
              <a:rPr dirty="0" sz="3100" spc="-35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States</a:t>
            </a:r>
            <a:r>
              <a:rPr dirty="0" sz="3100" spc="-55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that</a:t>
            </a:r>
            <a:r>
              <a:rPr dirty="0" sz="3100" spc="-50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is</a:t>
            </a:r>
            <a:r>
              <a:rPr dirty="0" sz="3100" spc="-50">
                <a:solidFill>
                  <a:srgbClr val="201D1E"/>
                </a:solidFill>
              </a:rPr>
              <a:t> </a:t>
            </a:r>
            <a:r>
              <a:rPr dirty="0" sz="3100" spc="-25">
                <a:solidFill>
                  <a:srgbClr val="201D1E"/>
                </a:solidFill>
              </a:rPr>
              <a:t>not </a:t>
            </a:r>
            <a:r>
              <a:rPr dirty="0" sz="3100">
                <a:solidFill>
                  <a:srgbClr val="201D1E"/>
                </a:solidFill>
              </a:rPr>
              <a:t>a</a:t>
            </a:r>
            <a:r>
              <a:rPr dirty="0" sz="3100" spc="-60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private</a:t>
            </a:r>
            <a:r>
              <a:rPr dirty="0" sz="3100" spc="-35">
                <a:solidFill>
                  <a:srgbClr val="201D1E"/>
                </a:solidFill>
              </a:rPr>
              <a:t> </a:t>
            </a:r>
            <a:r>
              <a:rPr dirty="0" sz="3100" spc="-10">
                <a:solidFill>
                  <a:srgbClr val="201D1E"/>
                </a:solidFill>
              </a:rPr>
              <a:t>roadway</a:t>
            </a:r>
            <a:endParaRPr sz="3100"/>
          </a:p>
          <a:p>
            <a:pPr marL="607060" marR="161925" indent="-457200">
              <a:lnSpc>
                <a:spcPct val="100000"/>
              </a:lnSpc>
              <a:buClr>
                <a:srgbClr val="585858"/>
              </a:buClr>
              <a:buSzPct val="59677"/>
              <a:buChar char="•"/>
              <a:tabLst>
                <a:tab pos="607060" algn="l"/>
              </a:tabLst>
            </a:pPr>
            <a:r>
              <a:rPr dirty="0" sz="3100">
                <a:solidFill>
                  <a:srgbClr val="201D1E"/>
                </a:solidFill>
              </a:rPr>
              <a:t>Includes</a:t>
            </a:r>
            <a:r>
              <a:rPr dirty="0" sz="3100" spc="-100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federal,</a:t>
            </a:r>
            <a:r>
              <a:rPr dirty="0" sz="3100" spc="-85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state,</a:t>
            </a:r>
            <a:r>
              <a:rPr dirty="0" sz="3100" spc="-110">
                <a:solidFill>
                  <a:srgbClr val="201D1E"/>
                </a:solidFill>
              </a:rPr>
              <a:t> </a:t>
            </a:r>
            <a:r>
              <a:rPr dirty="0" sz="3100" spc="-25">
                <a:solidFill>
                  <a:srgbClr val="201D1E"/>
                </a:solidFill>
              </a:rPr>
              <a:t>county,</a:t>
            </a:r>
            <a:r>
              <a:rPr dirty="0" sz="3100" spc="-105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and</a:t>
            </a:r>
            <a:r>
              <a:rPr dirty="0" sz="3100" spc="-105">
                <a:solidFill>
                  <a:srgbClr val="201D1E"/>
                </a:solidFill>
              </a:rPr>
              <a:t> </a:t>
            </a:r>
            <a:r>
              <a:rPr dirty="0" sz="3100" spc="-20">
                <a:solidFill>
                  <a:srgbClr val="201D1E"/>
                </a:solidFill>
              </a:rPr>
              <a:t>city </a:t>
            </a:r>
            <a:r>
              <a:rPr dirty="0" sz="3100">
                <a:solidFill>
                  <a:srgbClr val="201D1E"/>
                </a:solidFill>
              </a:rPr>
              <a:t>roads</a:t>
            </a:r>
            <a:r>
              <a:rPr dirty="0" sz="3100" spc="-60">
                <a:solidFill>
                  <a:srgbClr val="201D1E"/>
                </a:solidFill>
              </a:rPr>
              <a:t> </a:t>
            </a:r>
            <a:r>
              <a:rPr dirty="0" sz="3100">
                <a:solidFill>
                  <a:srgbClr val="201D1E"/>
                </a:solidFill>
              </a:rPr>
              <a:t>and</a:t>
            </a:r>
            <a:r>
              <a:rPr dirty="0" sz="3100" spc="-65">
                <a:solidFill>
                  <a:srgbClr val="201D1E"/>
                </a:solidFill>
              </a:rPr>
              <a:t> </a:t>
            </a:r>
            <a:r>
              <a:rPr dirty="0" sz="3100" spc="-10">
                <a:solidFill>
                  <a:srgbClr val="201D1E"/>
                </a:solidFill>
              </a:rPr>
              <a:t>streets</a:t>
            </a:r>
            <a:endParaRPr sz="31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Other</a:t>
            </a:r>
            <a:r>
              <a:rPr dirty="0" sz="3200" spc="-6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Definitions</a:t>
            </a:r>
            <a:r>
              <a:rPr dirty="0" sz="3200" spc="-4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–</a:t>
            </a:r>
            <a:r>
              <a:rPr dirty="0" sz="3200" spc="-5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Public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Highway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54100" y="1174765"/>
            <a:ext cx="7609840" cy="429260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299085" marR="194945" indent="-287020">
              <a:lnSpc>
                <a:spcPts val="3030"/>
              </a:lnSpc>
              <a:spcBef>
                <a:spcPts val="470"/>
              </a:spcBef>
              <a:buClr>
                <a:srgbClr val="585858"/>
              </a:buClr>
              <a:buSzPct val="58928"/>
              <a:buFont typeface="Arial"/>
              <a:buChar char="•"/>
              <a:tabLst>
                <a:tab pos="299085" algn="l"/>
              </a:tabLst>
            </a:pP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800" spc="-19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is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considered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registered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when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it</a:t>
            </a:r>
            <a:r>
              <a:rPr dirty="0" sz="28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201D1E"/>
                </a:solidFill>
                <a:latin typeface="Arial"/>
                <a:cs typeface="Arial"/>
              </a:rPr>
              <a:t>is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registered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required</a:t>
            </a:r>
            <a:r>
              <a:rPr dirty="0" sz="28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be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registered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201D1E"/>
                </a:solidFill>
                <a:latin typeface="Arial"/>
                <a:cs typeface="Arial"/>
              </a:rPr>
              <a:t>for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2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use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under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law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any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state,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201D1E"/>
                </a:solidFill>
                <a:latin typeface="Arial"/>
                <a:cs typeface="Arial"/>
              </a:rPr>
              <a:t>the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District</a:t>
            </a:r>
            <a:r>
              <a:rPr dirty="0" sz="2800" spc="-7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Columbia,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any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foreign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country</a:t>
            </a:r>
            <a:r>
              <a:rPr dirty="0" sz="28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201D1E"/>
                </a:solidFill>
                <a:latin typeface="Arial"/>
                <a:cs typeface="Arial"/>
              </a:rPr>
              <a:t>in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which</a:t>
            </a:r>
            <a:r>
              <a:rPr dirty="0" sz="28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it’s</a:t>
            </a:r>
            <a:r>
              <a:rPr dirty="0" sz="28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operated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201D1E"/>
                </a:solidFill>
                <a:latin typeface="Arial"/>
                <a:cs typeface="Arial"/>
              </a:rPr>
              <a:t>situated</a:t>
            </a:r>
            <a:endParaRPr sz="2800">
              <a:latin typeface="Arial"/>
              <a:cs typeface="Arial"/>
            </a:endParaRPr>
          </a:p>
          <a:p>
            <a:pPr marL="299085" indent="-286385">
              <a:lnSpc>
                <a:spcPts val="2785"/>
              </a:lnSpc>
              <a:buClr>
                <a:srgbClr val="585858"/>
              </a:buClr>
              <a:buSzPct val="58928"/>
              <a:buChar char="•"/>
              <a:tabLst>
                <a:tab pos="299085" algn="l"/>
              </a:tabLst>
            </a:pP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800" spc="-19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operated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under</a:t>
            </a:r>
            <a:r>
              <a:rPr dirty="0" sz="28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201D1E"/>
                </a:solidFill>
                <a:latin typeface="Arial"/>
                <a:cs typeface="Arial"/>
              </a:rPr>
              <a:t>dealer’s</a:t>
            </a:r>
            <a:endParaRPr sz="2800">
              <a:latin typeface="Arial"/>
              <a:cs typeface="Arial"/>
            </a:endParaRPr>
          </a:p>
          <a:p>
            <a:pPr marL="299085">
              <a:lnSpc>
                <a:spcPts val="3025"/>
              </a:lnSpc>
            </a:pP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tag,</a:t>
            </a:r>
            <a:r>
              <a:rPr dirty="0" sz="28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license,</a:t>
            </a:r>
            <a:r>
              <a:rPr dirty="0" sz="28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permit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is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considered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201D1E"/>
                </a:solidFill>
                <a:latin typeface="Arial"/>
                <a:cs typeface="Arial"/>
              </a:rPr>
              <a:t>registered</a:t>
            </a:r>
            <a:endParaRPr sz="2800">
              <a:latin typeface="Arial"/>
              <a:cs typeface="Arial"/>
            </a:endParaRPr>
          </a:p>
          <a:p>
            <a:pPr marL="299085" marR="191135" indent="-287020">
              <a:lnSpc>
                <a:spcPts val="3030"/>
              </a:lnSpc>
              <a:spcBef>
                <a:spcPts val="209"/>
              </a:spcBef>
              <a:buClr>
                <a:srgbClr val="585858"/>
              </a:buClr>
              <a:buSzPct val="58928"/>
              <a:buChar char="•"/>
              <a:tabLst>
                <a:tab pos="299085" algn="l"/>
              </a:tabLst>
            </a:pP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800" spc="-19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28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isn't</a:t>
            </a:r>
            <a:r>
              <a:rPr dirty="0" sz="2800" spc="-7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considered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201D1E"/>
                </a:solidFill>
                <a:latin typeface="Arial"/>
                <a:cs typeface="Arial"/>
              </a:rPr>
              <a:t>registered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solely</a:t>
            </a:r>
            <a:r>
              <a:rPr dirty="0" sz="28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because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special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permit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allows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201D1E"/>
                </a:solidFill>
                <a:latin typeface="Arial"/>
                <a:cs typeface="Arial"/>
              </a:rPr>
              <a:t>the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r>
              <a:rPr dirty="0" sz="28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be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operated</a:t>
            </a:r>
            <a:r>
              <a:rPr dirty="0" sz="2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at</a:t>
            </a:r>
            <a:r>
              <a:rPr dirty="0" sz="28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particular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times</a:t>
            </a:r>
            <a:r>
              <a:rPr dirty="0" sz="28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201D1E"/>
                </a:solidFill>
                <a:latin typeface="Arial"/>
                <a:cs typeface="Arial"/>
              </a:rPr>
              <a:t>and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under</a:t>
            </a:r>
            <a:r>
              <a:rPr dirty="0" sz="2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01D1E"/>
                </a:solidFill>
                <a:latin typeface="Arial"/>
                <a:cs typeface="Arial"/>
              </a:rPr>
              <a:t>specified</a:t>
            </a:r>
            <a:r>
              <a:rPr dirty="0" sz="28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201D1E"/>
                </a:solidFill>
                <a:latin typeface="Arial"/>
                <a:cs typeface="Arial"/>
              </a:rPr>
              <a:t>conditions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2800" y="5272900"/>
            <a:ext cx="1722196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Other</a:t>
            </a:r>
            <a:r>
              <a:rPr dirty="0" sz="3200" spc="-5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Definitions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–</a:t>
            </a:r>
            <a:r>
              <a:rPr dirty="0" sz="3200" spc="-4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Registered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77813"/>
            <a:ext cx="7691755" cy="442785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354965" marR="5080" indent="-342900">
              <a:lnSpc>
                <a:spcPts val="2810"/>
              </a:lnSpc>
              <a:spcBef>
                <a:spcPts val="455"/>
              </a:spcBef>
              <a:buClr>
                <a:srgbClr val="585858"/>
              </a:buClr>
              <a:buSzPct val="59615"/>
              <a:buFont typeface="Symbol"/>
              <a:buChar char=""/>
              <a:tabLst>
                <a:tab pos="354965" algn="l"/>
              </a:tabLst>
            </a:pPr>
            <a:r>
              <a:rPr dirty="0" sz="2600" spc="-25">
                <a:solidFill>
                  <a:srgbClr val="201D1E"/>
                </a:solidFill>
                <a:latin typeface="Arial"/>
                <a:cs typeface="Arial"/>
              </a:rPr>
              <a:t>Off-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26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business</a:t>
            </a:r>
            <a:r>
              <a:rPr dirty="0" sz="26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use</a:t>
            </a:r>
            <a:r>
              <a:rPr dirty="0" sz="26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doesn't</a:t>
            </a:r>
            <a:r>
              <a:rPr dirty="0" sz="26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include</a:t>
            </a:r>
            <a:r>
              <a:rPr dirty="0" sz="26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any</a:t>
            </a:r>
            <a:r>
              <a:rPr dirty="0" sz="26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201D1E"/>
                </a:solidFill>
                <a:latin typeface="Arial"/>
                <a:cs typeface="Arial"/>
              </a:rPr>
              <a:t>fuel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26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in</a:t>
            </a:r>
            <a:r>
              <a:rPr dirty="0" sz="26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6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propulsion</a:t>
            </a:r>
            <a:r>
              <a:rPr dirty="0" sz="26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r>
              <a:rPr dirty="0" sz="26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6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6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201D1E"/>
                </a:solidFill>
                <a:latin typeface="Arial"/>
                <a:cs typeface="Arial"/>
              </a:rPr>
              <a:t>registered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26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r>
              <a:rPr dirty="0" sz="26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even</a:t>
            </a:r>
            <a:r>
              <a:rPr dirty="0" sz="26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though</a:t>
            </a:r>
            <a:r>
              <a:rPr dirty="0" sz="26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that</a:t>
            </a:r>
            <a:r>
              <a:rPr dirty="0" sz="26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r>
              <a:rPr dirty="0" sz="26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201D1E"/>
                </a:solidFill>
                <a:latin typeface="Arial"/>
                <a:cs typeface="Arial"/>
              </a:rPr>
              <a:t>also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operates</a:t>
            </a:r>
            <a:r>
              <a:rPr dirty="0" sz="26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special</a:t>
            </a:r>
            <a:r>
              <a:rPr dirty="0" sz="26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equipment</a:t>
            </a:r>
            <a:r>
              <a:rPr dirty="0" sz="26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by</a:t>
            </a:r>
            <a:r>
              <a:rPr dirty="0" sz="26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means</a:t>
            </a:r>
            <a:r>
              <a:rPr dirty="0" sz="26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6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6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201D1E"/>
                </a:solidFill>
                <a:latin typeface="Arial"/>
                <a:cs typeface="Arial"/>
              </a:rPr>
              <a:t>power </a:t>
            </a:r>
            <a:r>
              <a:rPr dirty="0" sz="2600" spc="-20">
                <a:solidFill>
                  <a:srgbClr val="201D1E"/>
                </a:solidFill>
                <a:latin typeface="Arial"/>
                <a:cs typeface="Arial"/>
              </a:rPr>
              <a:t>take-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off</a:t>
            </a:r>
            <a:r>
              <a:rPr dirty="0" sz="26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2600" spc="-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power</a:t>
            </a:r>
            <a:r>
              <a:rPr dirty="0" sz="26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201D1E"/>
                </a:solidFill>
                <a:latin typeface="Arial"/>
                <a:cs typeface="Arial"/>
              </a:rPr>
              <a:t>transfer.</a:t>
            </a:r>
            <a:endParaRPr sz="2600">
              <a:latin typeface="Arial"/>
              <a:cs typeface="Arial"/>
            </a:endParaRPr>
          </a:p>
          <a:p>
            <a:pPr marL="354965" indent="-342265">
              <a:lnSpc>
                <a:spcPts val="2600"/>
              </a:lnSpc>
              <a:buClr>
                <a:srgbClr val="585858"/>
              </a:buClr>
              <a:buSzPct val="59615"/>
              <a:buFont typeface="Symbol"/>
              <a:buChar char=""/>
              <a:tabLst>
                <a:tab pos="354965" algn="l"/>
              </a:tabLst>
            </a:pP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It</a:t>
            </a:r>
            <a:r>
              <a:rPr dirty="0" sz="26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doesn't</a:t>
            </a:r>
            <a:r>
              <a:rPr dirty="0" sz="26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matter</a:t>
            </a:r>
            <a:r>
              <a:rPr dirty="0" sz="26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if</a:t>
            </a:r>
            <a:r>
              <a:rPr dirty="0" sz="26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6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special</a:t>
            </a:r>
            <a:r>
              <a:rPr dirty="0" sz="26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equipment</a:t>
            </a:r>
            <a:r>
              <a:rPr dirty="0" sz="26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 spc="-25">
                <a:solidFill>
                  <a:srgbClr val="201D1E"/>
                </a:solidFill>
                <a:latin typeface="Arial"/>
                <a:cs typeface="Arial"/>
              </a:rPr>
              <a:t>is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810"/>
              </a:lnSpc>
            </a:pP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mounted</a:t>
            </a:r>
            <a:r>
              <a:rPr dirty="0" sz="26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on</a:t>
            </a:r>
            <a:r>
              <a:rPr dirty="0" sz="26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6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endParaRPr sz="2600">
              <a:latin typeface="Arial"/>
              <a:cs typeface="Arial"/>
            </a:endParaRPr>
          </a:p>
          <a:p>
            <a:pPr marL="354965" indent="-342265">
              <a:lnSpc>
                <a:spcPts val="2835"/>
              </a:lnSpc>
              <a:buClr>
                <a:srgbClr val="585858"/>
              </a:buClr>
              <a:buSzPct val="59615"/>
              <a:buFont typeface="Symbol"/>
              <a:buChar char=""/>
              <a:tabLst>
                <a:tab pos="354965" algn="l"/>
              </a:tabLst>
            </a:pPr>
            <a:r>
              <a:rPr dirty="0" sz="2600" spc="-10">
                <a:latin typeface="Arial"/>
                <a:cs typeface="Arial"/>
              </a:rPr>
              <a:t>Example</a:t>
            </a:r>
            <a:endParaRPr sz="2600">
              <a:latin typeface="Arial"/>
              <a:cs typeface="Arial"/>
            </a:endParaRPr>
          </a:p>
          <a:p>
            <a:pPr lvl="1" marL="755015" marR="6985" indent="-285750">
              <a:lnSpc>
                <a:spcPts val="2380"/>
              </a:lnSpc>
              <a:spcBef>
                <a:spcPts val="165"/>
              </a:spcBef>
              <a:buClr>
                <a:srgbClr val="84181A"/>
              </a:buClr>
              <a:buSzPct val="68181"/>
              <a:buFont typeface="Courier New"/>
              <a:buChar char="o"/>
              <a:tabLst>
                <a:tab pos="756285" algn="l"/>
              </a:tabLst>
            </a:pP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r>
              <a:rPr dirty="0" sz="22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registered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concrete-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mixer</a:t>
            </a:r>
            <a:r>
              <a:rPr dirty="0" sz="22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truck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operates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both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engine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and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mixing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unit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by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means</a:t>
            </a:r>
            <a:r>
              <a:rPr dirty="0" sz="2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a 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	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power</a:t>
            </a:r>
            <a:r>
              <a:rPr dirty="0" sz="22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201D1E"/>
                </a:solidFill>
                <a:latin typeface="Arial"/>
                <a:cs typeface="Arial"/>
              </a:rPr>
              <a:t>take-</a:t>
            </a:r>
            <a:r>
              <a:rPr dirty="0" sz="2200" spc="-25">
                <a:solidFill>
                  <a:srgbClr val="201D1E"/>
                </a:solidFill>
                <a:latin typeface="Arial"/>
                <a:cs typeface="Arial"/>
              </a:rPr>
              <a:t>off</a:t>
            </a:r>
            <a:endParaRPr sz="2200">
              <a:latin typeface="Arial"/>
              <a:cs typeface="Arial"/>
            </a:endParaRPr>
          </a:p>
          <a:p>
            <a:pPr lvl="1" marL="755650" indent="-285750">
              <a:lnSpc>
                <a:spcPts val="2200"/>
              </a:lnSpc>
              <a:buClr>
                <a:srgbClr val="84181A"/>
              </a:buClr>
              <a:buSzPct val="68181"/>
              <a:buFont typeface="Courier New"/>
              <a:buChar char="o"/>
              <a:tabLst>
                <a:tab pos="755650" algn="l"/>
              </a:tabLst>
            </a:pP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2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22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in</a:t>
            </a:r>
            <a:r>
              <a:rPr dirty="0" sz="22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2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r>
              <a:rPr dirty="0" sz="22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22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run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mixer</a:t>
            </a:r>
            <a:r>
              <a:rPr dirty="0" sz="22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isn't</a:t>
            </a:r>
            <a:r>
              <a:rPr dirty="0" sz="22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20">
                <a:solidFill>
                  <a:srgbClr val="201D1E"/>
                </a:solidFill>
                <a:latin typeface="Arial"/>
                <a:cs typeface="Arial"/>
              </a:rPr>
              <a:t>off-</a:t>
            </a:r>
            <a:endParaRPr sz="2200">
              <a:latin typeface="Arial"/>
              <a:cs typeface="Arial"/>
            </a:endParaRPr>
          </a:p>
          <a:p>
            <a:pPr marL="756285">
              <a:lnSpc>
                <a:spcPts val="2510"/>
              </a:lnSpc>
            </a:pP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2200" spc="-7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201D1E"/>
                </a:solidFill>
                <a:latin typeface="Arial"/>
                <a:cs typeface="Arial"/>
              </a:rPr>
              <a:t>business</a:t>
            </a:r>
            <a:r>
              <a:rPr dirty="0" sz="2200" spc="-9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2200" spc="-25">
                <a:solidFill>
                  <a:srgbClr val="201D1E"/>
                </a:solidFill>
                <a:latin typeface="Arial"/>
                <a:cs typeface="Arial"/>
              </a:rPr>
              <a:t>use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Usage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–</a:t>
            </a:r>
            <a:r>
              <a:rPr dirty="0" sz="3200" spc="-3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Dual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Use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of</a:t>
            </a:r>
            <a:r>
              <a:rPr dirty="0" sz="3200" spc="-2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Propulsion</a:t>
            </a:r>
            <a:r>
              <a:rPr dirty="0" sz="3200" spc="-3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Motor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94577"/>
            <a:ext cx="7755890" cy="424878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355600" marR="165735" indent="-342900">
              <a:lnSpc>
                <a:spcPts val="1839"/>
              </a:lnSpc>
              <a:spcBef>
                <a:spcPts val="330"/>
              </a:spcBef>
              <a:buClr>
                <a:srgbClr val="585858"/>
              </a:buClr>
              <a:buSzPct val="58823"/>
              <a:buFont typeface="Symbol"/>
              <a:buChar char=""/>
              <a:tabLst>
                <a:tab pos="355600" algn="l"/>
              </a:tabLst>
            </a:pP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Off-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1700" spc="-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business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includes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in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separate</a:t>
            </a:r>
            <a:r>
              <a:rPr dirty="0" sz="17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operate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special</a:t>
            </a:r>
            <a:r>
              <a:rPr dirty="0" sz="17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equipment,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such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as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refrigeration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unit,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pump,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generator,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mixing unit.</a:t>
            </a:r>
            <a:endParaRPr sz="1700">
              <a:latin typeface="Arial"/>
              <a:cs typeface="Arial"/>
            </a:endParaRPr>
          </a:p>
          <a:p>
            <a:pPr marL="354965" indent="-342265">
              <a:lnSpc>
                <a:spcPts val="1700"/>
              </a:lnSpc>
              <a:buClr>
                <a:srgbClr val="585858"/>
              </a:buClr>
              <a:buSzPct val="58823"/>
              <a:buFont typeface="Symbol"/>
              <a:buChar char=""/>
              <a:tabLst>
                <a:tab pos="354965" algn="l"/>
              </a:tabLst>
            </a:pP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If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you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draw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from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same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tank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that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supplies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propulsion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motor,</a:t>
            </a:r>
            <a:endParaRPr sz="1700">
              <a:latin typeface="Arial"/>
              <a:cs typeface="Arial"/>
            </a:endParaRPr>
          </a:p>
          <a:p>
            <a:pPr marL="355600" marR="36830">
              <a:lnSpc>
                <a:spcPts val="1839"/>
              </a:lnSpc>
              <a:spcBef>
                <a:spcPts val="125"/>
              </a:spcBef>
            </a:pP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you</a:t>
            </a:r>
            <a:r>
              <a:rPr dirty="0" sz="17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must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figure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quantity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in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separate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operating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special equipment.</a:t>
            </a:r>
            <a:endParaRPr sz="1700">
              <a:latin typeface="Arial"/>
              <a:cs typeface="Arial"/>
            </a:endParaRPr>
          </a:p>
          <a:p>
            <a:pPr marL="354965" indent="-342265">
              <a:lnSpc>
                <a:spcPts val="1700"/>
              </a:lnSpc>
              <a:buClr>
                <a:srgbClr val="585858"/>
              </a:buClr>
              <a:buSzPct val="58823"/>
              <a:buFont typeface="Symbol"/>
              <a:buChar char=""/>
              <a:tabLst>
                <a:tab pos="354965" algn="l"/>
              </a:tabLst>
            </a:pP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You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may</a:t>
            </a:r>
            <a:r>
              <a:rPr dirty="0" sz="17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make</a:t>
            </a:r>
            <a:r>
              <a:rPr dirty="0" sz="17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17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reasonable</a:t>
            </a:r>
            <a:r>
              <a:rPr dirty="0" sz="17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estimate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based</a:t>
            </a:r>
            <a:r>
              <a:rPr dirty="0" sz="17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on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your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operating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experience</a:t>
            </a:r>
            <a:endParaRPr sz="1700">
              <a:latin typeface="Arial"/>
              <a:cs typeface="Arial"/>
            </a:endParaRPr>
          </a:p>
          <a:p>
            <a:pPr marL="355600">
              <a:lnSpc>
                <a:spcPts val="1835"/>
              </a:lnSpc>
            </a:pP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and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supported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by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your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records.</a:t>
            </a:r>
            <a:endParaRPr sz="1700">
              <a:latin typeface="Arial"/>
              <a:cs typeface="Arial"/>
            </a:endParaRPr>
          </a:p>
          <a:p>
            <a:pPr marL="355600" marR="241935" indent="-342900">
              <a:lnSpc>
                <a:spcPts val="1839"/>
              </a:lnSpc>
              <a:spcBef>
                <a:spcPts val="130"/>
              </a:spcBef>
              <a:buClr>
                <a:srgbClr val="585858"/>
              </a:buClr>
              <a:buSzPct val="58823"/>
              <a:buFont typeface="Symbol"/>
              <a:buChar char=""/>
              <a:tabLst>
                <a:tab pos="355600" algn="l"/>
              </a:tabLst>
            </a:pP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You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can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devices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that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measure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miles</a:t>
            </a:r>
            <a:r>
              <a:rPr dirty="0" sz="17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r>
              <a:rPr dirty="0" sz="17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has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traveled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(such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as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hubometers)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figure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gallons</a:t>
            </a:r>
            <a:r>
              <a:rPr dirty="0" sz="17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propel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vehicle.</a:t>
            </a:r>
            <a:endParaRPr sz="1700">
              <a:latin typeface="Arial"/>
              <a:cs typeface="Arial"/>
            </a:endParaRPr>
          </a:p>
          <a:p>
            <a:pPr marL="354965" indent="-342265">
              <a:lnSpc>
                <a:spcPts val="1700"/>
              </a:lnSpc>
              <a:buClr>
                <a:srgbClr val="585858"/>
              </a:buClr>
              <a:buSzPct val="58823"/>
              <a:buFont typeface="Symbol"/>
              <a:buChar char=""/>
              <a:tabLst>
                <a:tab pos="354965" algn="l"/>
              </a:tabLst>
            </a:pP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Add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this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amount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consumed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while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idling</a:t>
            </a:r>
            <a:r>
              <a:rPr dirty="0" sz="17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warming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up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endParaRPr sz="1700">
              <a:latin typeface="Arial"/>
              <a:cs typeface="Arial"/>
            </a:endParaRPr>
          </a:p>
          <a:p>
            <a:pPr marL="355600">
              <a:lnSpc>
                <a:spcPts val="1835"/>
              </a:lnSpc>
            </a:pP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before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propelling</a:t>
            </a:r>
            <a:r>
              <a:rPr dirty="0" sz="1700" spc="-6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vehicle.</a:t>
            </a:r>
            <a:endParaRPr sz="1700">
              <a:latin typeface="Arial"/>
              <a:cs typeface="Arial"/>
            </a:endParaRPr>
          </a:p>
          <a:p>
            <a:pPr marL="355600" marR="255904" indent="-342900">
              <a:lnSpc>
                <a:spcPts val="1839"/>
              </a:lnSpc>
              <a:spcBef>
                <a:spcPts val="125"/>
              </a:spcBef>
              <a:buClr>
                <a:srgbClr val="585858"/>
              </a:buClr>
              <a:buSzPct val="58823"/>
              <a:buFont typeface="Symbol"/>
              <a:buChar char=""/>
              <a:tabLst>
                <a:tab pos="355600" algn="l"/>
              </a:tabLst>
            </a:pP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7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difference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between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your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total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and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propel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the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vehicle</a:t>
            </a:r>
            <a:r>
              <a:rPr dirty="0" sz="1700" spc="-5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is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in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separate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endParaRPr sz="1700">
              <a:latin typeface="Arial"/>
              <a:cs typeface="Arial"/>
            </a:endParaRPr>
          </a:p>
          <a:p>
            <a:pPr marL="354965" indent="-342265">
              <a:lnSpc>
                <a:spcPts val="1700"/>
              </a:lnSpc>
              <a:buClr>
                <a:srgbClr val="585858"/>
              </a:buClr>
              <a:buSzPct val="58823"/>
              <a:buFont typeface="Symbol"/>
              <a:buChar char=""/>
              <a:tabLst>
                <a:tab pos="354965" algn="l"/>
              </a:tabLst>
            </a:pP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Example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-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Hazel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owns</a:t>
            </a:r>
            <a:r>
              <a:rPr dirty="0" sz="17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refrigerated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truck.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It</a:t>
            </a:r>
            <a:r>
              <a:rPr dirty="0" sz="17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has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separate</a:t>
            </a:r>
            <a:r>
              <a:rPr dirty="0" sz="17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motor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for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the</a:t>
            </a:r>
            <a:endParaRPr sz="1700">
              <a:latin typeface="Arial"/>
              <a:cs typeface="Arial"/>
            </a:endParaRPr>
          </a:p>
          <a:p>
            <a:pPr marL="355600" marR="229870">
              <a:lnSpc>
                <a:spcPts val="1839"/>
              </a:lnSpc>
              <a:spcBef>
                <a:spcPts val="125"/>
              </a:spcBef>
            </a:pP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refrigeration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unit.</a:t>
            </a:r>
            <a:r>
              <a:rPr dirty="0" sz="17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same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tank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supplies</a:t>
            </a:r>
            <a:r>
              <a:rPr dirty="0" sz="17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both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motors.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Using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truck's hubometer,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Hazel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figures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that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90%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was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700" spc="-4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to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propel</a:t>
            </a:r>
            <a:r>
              <a:rPr dirty="0" sz="17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201D1E"/>
                </a:solidFill>
                <a:latin typeface="Arial"/>
                <a:cs typeface="Arial"/>
              </a:rPr>
              <a:t>truck.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Therefore,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10%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of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the</a:t>
            </a:r>
            <a:r>
              <a:rPr dirty="0" sz="17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is</a:t>
            </a:r>
            <a:r>
              <a:rPr dirty="0" sz="17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in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an</a:t>
            </a:r>
            <a:r>
              <a:rPr dirty="0" sz="1700" spc="-25">
                <a:solidFill>
                  <a:srgbClr val="201D1E"/>
                </a:solidFill>
                <a:latin typeface="Arial"/>
                <a:cs typeface="Arial"/>
              </a:rPr>
              <a:t> off-</a:t>
            </a:r>
            <a:r>
              <a:rPr dirty="0" sz="1700">
                <a:solidFill>
                  <a:srgbClr val="201D1E"/>
                </a:solidFill>
                <a:latin typeface="Arial"/>
                <a:cs typeface="Arial"/>
              </a:rPr>
              <a:t>highway business</a:t>
            </a:r>
            <a:r>
              <a:rPr dirty="0" sz="17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700" spc="-20">
                <a:solidFill>
                  <a:srgbClr val="201D1E"/>
                </a:solidFill>
                <a:latin typeface="Arial"/>
                <a:cs typeface="Arial"/>
              </a:rPr>
              <a:t>use.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Usage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–</a:t>
            </a:r>
            <a:r>
              <a:rPr dirty="0" sz="3200" spc="-2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Use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in</a:t>
            </a:r>
            <a:r>
              <a:rPr dirty="0" sz="3200" spc="-2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a</a:t>
            </a:r>
            <a:r>
              <a:rPr dirty="0" sz="3200" spc="-2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Separate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Motor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220485"/>
            <a:ext cx="70370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585858"/>
              </a:buClr>
              <a:buSzPct val="58333"/>
              <a:buFont typeface="Symbol"/>
              <a:buChar char=""/>
              <a:tabLst>
                <a:tab pos="355600" algn="l"/>
              </a:tabLst>
            </a:pP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You</a:t>
            </a:r>
            <a:r>
              <a:rPr dirty="0" sz="1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can’t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treat</a:t>
            </a:r>
            <a:r>
              <a:rPr dirty="0" sz="1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lost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destroyed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through</a:t>
            </a:r>
            <a:r>
              <a:rPr dirty="0" sz="1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spillage,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fire,</a:t>
            </a:r>
            <a:r>
              <a:rPr dirty="0" sz="18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or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other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casualty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as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8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used</a:t>
            </a:r>
            <a:r>
              <a:rPr dirty="0" sz="18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in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an</a:t>
            </a:r>
            <a:r>
              <a:rPr dirty="0" sz="1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201D1E"/>
                </a:solidFill>
                <a:latin typeface="Arial"/>
                <a:cs typeface="Arial"/>
              </a:rPr>
              <a:t>off-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highway</a:t>
            </a:r>
            <a:r>
              <a:rPr dirty="0" sz="1800" spc="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business</a:t>
            </a:r>
            <a:r>
              <a:rPr dirty="0" sz="1800" spc="-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use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Usage</a:t>
            </a:r>
            <a:r>
              <a:rPr dirty="0" sz="3200" spc="-4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–</a:t>
            </a:r>
            <a:r>
              <a:rPr dirty="0" sz="3200" spc="-2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Fuel</a:t>
            </a:r>
            <a:r>
              <a:rPr dirty="0" sz="3200" spc="-3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Lost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or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 Destroyed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ts val="2135"/>
              </a:lnSpc>
              <a:spcBef>
                <a:spcPts val="95"/>
              </a:spcBef>
              <a:buClr>
                <a:srgbClr val="585858"/>
              </a:buClr>
              <a:buSzPct val="60526"/>
              <a:buFont typeface="Symbol"/>
              <a:buChar char=""/>
              <a:tabLst>
                <a:tab pos="354965" algn="l"/>
              </a:tabLst>
            </a:pPr>
            <a:r>
              <a:rPr dirty="0" spc="-10"/>
              <a:t>Gasoline</a:t>
            </a:r>
          </a:p>
          <a:p>
            <a:pPr lvl="1" marL="756285" indent="-286385">
              <a:lnSpc>
                <a:spcPts val="1985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 spc="-20">
                <a:latin typeface="Arial"/>
                <a:cs typeface="Arial"/>
              </a:rPr>
              <a:t>Off-</a:t>
            </a:r>
            <a:r>
              <a:rPr dirty="0" sz="1900">
                <a:latin typeface="Arial"/>
                <a:cs typeface="Arial"/>
              </a:rPr>
              <a:t>highway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business</a:t>
            </a:r>
            <a:r>
              <a:rPr dirty="0" sz="1900" spc="-1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use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–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$0.183/gallon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0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Use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on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farm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for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farming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purposes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$0.183/gallon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0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Other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nontaxable</a:t>
            </a:r>
            <a:r>
              <a:rPr dirty="0" sz="1900" spc="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use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6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$0.183/gallon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5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Exported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$0.184/gallon</a:t>
            </a:r>
            <a:endParaRPr sz="1900">
              <a:latin typeface="Arial"/>
              <a:cs typeface="Arial"/>
            </a:endParaRPr>
          </a:p>
          <a:p>
            <a:pPr marL="354965" indent="-342265">
              <a:lnSpc>
                <a:spcPts val="1985"/>
              </a:lnSpc>
              <a:buClr>
                <a:srgbClr val="585858"/>
              </a:buClr>
              <a:buSzPct val="60526"/>
              <a:buFont typeface="Symbol"/>
              <a:buChar char=""/>
              <a:tabLst>
                <a:tab pos="354965" algn="l"/>
              </a:tabLst>
            </a:pPr>
            <a:r>
              <a:rPr dirty="0"/>
              <a:t>Aviation</a:t>
            </a:r>
            <a:r>
              <a:rPr dirty="0" spc="-90"/>
              <a:t> </a:t>
            </a:r>
            <a:r>
              <a:rPr dirty="0" spc="-10"/>
              <a:t>gasoline</a:t>
            </a:r>
          </a:p>
          <a:p>
            <a:pPr lvl="1" marL="756285" indent="-286385">
              <a:lnSpc>
                <a:spcPts val="1980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Use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in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commercial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aviation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$0.15/gallon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5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Other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nontaxable</a:t>
            </a:r>
            <a:r>
              <a:rPr dirty="0" sz="1900" spc="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use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6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$0.193/gallon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5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Exported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$0.194/gallon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0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LUST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tax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on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aviation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fuels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used</a:t>
            </a:r>
            <a:r>
              <a:rPr dirty="0" sz="1900" spc="-1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in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foreign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trade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$0.001/gallon</a:t>
            </a:r>
            <a:endParaRPr sz="1900">
              <a:latin typeface="Arial"/>
              <a:cs typeface="Arial"/>
            </a:endParaRPr>
          </a:p>
          <a:p>
            <a:pPr marL="354965" indent="-342265">
              <a:lnSpc>
                <a:spcPts val="1980"/>
              </a:lnSpc>
              <a:buClr>
                <a:srgbClr val="585858"/>
              </a:buClr>
              <a:buSzPct val="60526"/>
              <a:buFont typeface="Symbol"/>
              <a:buChar char=""/>
              <a:tabLst>
                <a:tab pos="354965" algn="l"/>
              </a:tabLst>
            </a:pPr>
            <a:r>
              <a:rPr dirty="0"/>
              <a:t>Undyed</a:t>
            </a:r>
            <a:r>
              <a:rPr dirty="0" spc="-30"/>
              <a:t> </a:t>
            </a:r>
            <a:r>
              <a:rPr dirty="0"/>
              <a:t>diesel</a:t>
            </a:r>
            <a:r>
              <a:rPr dirty="0" spc="-45"/>
              <a:t> </a:t>
            </a:r>
            <a:r>
              <a:rPr dirty="0" spc="-20"/>
              <a:t>fuel</a:t>
            </a:r>
          </a:p>
          <a:p>
            <a:pPr lvl="1" marL="756285" indent="-286385">
              <a:lnSpc>
                <a:spcPts val="1985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Nontaxable use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$0.243/gallon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5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Use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on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farm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for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farming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purposes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$0.243/gallon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0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Use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in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trains</a:t>
            </a:r>
            <a:r>
              <a:rPr dirty="0" sz="1900" spc="-1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$0.243/gallon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1985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Use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in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certain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intercity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and</a:t>
            </a:r>
            <a:r>
              <a:rPr dirty="0" sz="1900" spc="-2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local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buses</a:t>
            </a:r>
            <a:r>
              <a:rPr dirty="0" sz="1900" spc="-2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3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$0.17/gallon</a:t>
            </a:r>
            <a:endParaRPr sz="1900">
              <a:latin typeface="Arial"/>
              <a:cs typeface="Arial"/>
            </a:endParaRPr>
          </a:p>
          <a:p>
            <a:pPr lvl="1" marL="756285" indent="-286385">
              <a:lnSpc>
                <a:spcPts val="2135"/>
              </a:lnSpc>
              <a:buClr>
                <a:srgbClr val="84181A"/>
              </a:buClr>
              <a:buSzPct val="68421"/>
              <a:buFont typeface="Courier New"/>
              <a:buChar char="o"/>
              <a:tabLst>
                <a:tab pos="756285" algn="l"/>
              </a:tabLst>
            </a:pPr>
            <a:r>
              <a:rPr dirty="0" sz="1900">
                <a:latin typeface="Arial"/>
                <a:cs typeface="Arial"/>
              </a:rPr>
              <a:t>Exported</a:t>
            </a:r>
            <a:r>
              <a:rPr dirty="0" sz="1900" spc="-1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-</a:t>
            </a:r>
            <a:r>
              <a:rPr dirty="0" sz="1900" spc="-4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$0.244/gallon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Fuel</a:t>
            </a:r>
            <a:r>
              <a:rPr dirty="0" sz="3200" spc="-114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90">
                <a:solidFill>
                  <a:srgbClr val="84181A"/>
                </a:solidFill>
                <a:latin typeface="Arial"/>
                <a:cs typeface="Arial"/>
              </a:rPr>
              <a:t>Tax</a:t>
            </a:r>
            <a:r>
              <a:rPr dirty="0" sz="3200" spc="-6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Credit</a:t>
            </a:r>
            <a:r>
              <a:rPr dirty="0" sz="3200" spc="-7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Rates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97625"/>
            <a:ext cx="7071359" cy="427736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54"/>
              </a:spcBef>
              <a:buClr>
                <a:srgbClr val="585858"/>
              </a:buClr>
              <a:buSzPct val="58333"/>
              <a:buFont typeface="Symbol"/>
              <a:buChar char=""/>
              <a:tabLst>
                <a:tab pos="354965" algn="l"/>
              </a:tabLst>
            </a:pPr>
            <a:r>
              <a:rPr dirty="0" sz="1800">
                <a:latin typeface="Arial"/>
                <a:cs typeface="Arial"/>
              </a:rPr>
              <a:t>Undyed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Kerosene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55"/>
              </a:spcBef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latin typeface="Arial"/>
                <a:cs typeface="Arial"/>
              </a:rPr>
              <a:t>Nontaxable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use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-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$0.243/gallon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55"/>
              </a:spcBef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latin typeface="Arial"/>
                <a:cs typeface="Arial"/>
              </a:rPr>
              <a:t>Use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on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farm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for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farming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purposes -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$0.243/gallon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45"/>
              </a:spcBef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latin typeface="Arial"/>
                <a:cs typeface="Arial"/>
              </a:rPr>
              <a:t>Use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certain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intercity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local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buses -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$0.17/gallon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55"/>
              </a:spcBef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latin typeface="Arial"/>
                <a:cs typeface="Arial"/>
              </a:rPr>
              <a:t>Exported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-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$0.243/gallon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Clr>
                <a:srgbClr val="585858"/>
              </a:buClr>
              <a:buSzPct val="58333"/>
              <a:buFont typeface="Symbol"/>
              <a:buChar char=""/>
              <a:tabLst>
                <a:tab pos="354965" algn="l"/>
              </a:tabLst>
            </a:pPr>
            <a:r>
              <a:rPr dirty="0" sz="1800">
                <a:latin typeface="Arial"/>
                <a:cs typeface="Arial"/>
              </a:rPr>
              <a:t>Alternative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fuels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170"/>
              </a:spcBef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Liquefied</a:t>
            </a:r>
            <a:r>
              <a:rPr dirty="0" sz="18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petroleum</a:t>
            </a:r>
            <a:r>
              <a:rPr dirty="0" sz="18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gas</a:t>
            </a:r>
            <a:r>
              <a:rPr dirty="0" sz="18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(LPG)</a:t>
            </a:r>
            <a:r>
              <a:rPr dirty="0" sz="18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-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$0.183/gallon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“P</a:t>
            </a:r>
            <a:r>
              <a:rPr dirty="0" sz="1800" spc="-6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Series”</a:t>
            </a:r>
            <a:r>
              <a:rPr dirty="0" sz="1800" spc="-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fuels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-</a:t>
            </a:r>
            <a:r>
              <a:rPr dirty="0" sz="18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$0.183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Compressed</a:t>
            </a:r>
            <a:r>
              <a:rPr dirty="0" sz="18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natural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gas</a:t>
            </a:r>
            <a:r>
              <a:rPr dirty="0" sz="1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(CNG)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-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$0.183/gallon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Liquefied</a:t>
            </a:r>
            <a:r>
              <a:rPr dirty="0" sz="1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hydrogen -</a:t>
            </a:r>
            <a:r>
              <a:rPr dirty="0" sz="1800" spc="-5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$0.183/gallon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Fischer-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Tropsch</a:t>
            </a:r>
            <a:r>
              <a:rPr dirty="0" sz="18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process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liquid</a:t>
            </a:r>
            <a:r>
              <a:rPr dirty="0" sz="18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from</a:t>
            </a:r>
            <a:r>
              <a:rPr dirty="0" sz="18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coal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(including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peat)</a:t>
            </a:r>
            <a:r>
              <a:rPr dirty="0" sz="1800" spc="-4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201D1E"/>
                </a:solidFill>
                <a:latin typeface="Arial"/>
                <a:cs typeface="Arial"/>
              </a:rPr>
              <a:t>-</a:t>
            </a:r>
            <a:endParaRPr sz="18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$0.243/gallon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Liquid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fuel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derived</a:t>
            </a:r>
            <a:r>
              <a:rPr dirty="0" sz="18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from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biomass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-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$0.243/gallon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Liquefied</a:t>
            </a:r>
            <a:r>
              <a:rPr dirty="0" sz="18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natural</a:t>
            </a:r>
            <a:r>
              <a:rPr dirty="0" sz="1800" spc="-2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gas</a:t>
            </a:r>
            <a:r>
              <a:rPr dirty="0" sz="1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(LNG)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-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$0.243/gallon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buClr>
                <a:srgbClr val="84181A"/>
              </a:buClr>
              <a:buSzPct val="69444"/>
              <a:buFont typeface="Courier New"/>
              <a:buChar char="o"/>
              <a:tabLst>
                <a:tab pos="756285" algn="l"/>
              </a:tabLst>
            </a:pP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Liquefied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gas</a:t>
            </a:r>
            <a:r>
              <a:rPr dirty="0" sz="1800" spc="-3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derived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from</a:t>
            </a:r>
            <a:r>
              <a:rPr dirty="0" sz="1800" spc="-3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biomass</a:t>
            </a:r>
            <a:r>
              <a:rPr dirty="0" sz="1800" spc="-1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01D1E"/>
                </a:solidFill>
                <a:latin typeface="Arial"/>
                <a:cs typeface="Arial"/>
              </a:rPr>
              <a:t>-</a:t>
            </a:r>
            <a:r>
              <a:rPr dirty="0" sz="1800" spc="-25">
                <a:solidFill>
                  <a:srgbClr val="201D1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201D1E"/>
                </a:solidFill>
                <a:latin typeface="Arial"/>
                <a:cs typeface="Arial"/>
              </a:rPr>
              <a:t>$0.243/gallon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Fuel</a:t>
            </a:r>
            <a:r>
              <a:rPr dirty="0" sz="3200" spc="-11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90">
                <a:solidFill>
                  <a:srgbClr val="84181A"/>
                </a:solidFill>
                <a:latin typeface="Arial"/>
                <a:cs typeface="Arial"/>
              </a:rPr>
              <a:t>Tax</a:t>
            </a:r>
            <a:r>
              <a:rPr dirty="0" sz="3200" spc="-5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Credit</a:t>
            </a:r>
            <a:r>
              <a:rPr dirty="0" sz="3200" spc="-5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Rates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-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Continued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280160"/>
            <a:ext cx="533400" cy="228600"/>
          </a:xfrm>
          <a:custGeom>
            <a:avLst/>
            <a:gdLst/>
            <a:ahLst/>
            <a:cxnLst/>
            <a:rect l="l" t="t" r="r" b="b"/>
            <a:pathLst>
              <a:path w="533400" h="228600">
                <a:moveTo>
                  <a:pt x="533400" y="0"/>
                </a:moveTo>
                <a:lnTo>
                  <a:pt x="0" y="0"/>
                </a:lnTo>
                <a:lnTo>
                  <a:pt x="0" y="228600"/>
                </a:lnTo>
                <a:lnTo>
                  <a:pt x="533400" y="228600"/>
                </a:lnTo>
                <a:lnTo>
                  <a:pt x="5334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90550" y="1280160"/>
            <a:ext cx="8553450" cy="228600"/>
          </a:xfrm>
          <a:custGeom>
            <a:avLst/>
            <a:gdLst/>
            <a:ahLst/>
            <a:cxnLst/>
            <a:rect l="l" t="t" r="r" b="b"/>
            <a:pathLst>
              <a:path w="8553450" h="228600">
                <a:moveTo>
                  <a:pt x="8553450" y="0"/>
                </a:moveTo>
                <a:lnTo>
                  <a:pt x="0" y="0"/>
                </a:lnTo>
                <a:lnTo>
                  <a:pt x="0" y="228600"/>
                </a:lnTo>
                <a:lnTo>
                  <a:pt x="8553450" y="228600"/>
                </a:lnTo>
                <a:lnTo>
                  <a:pt x="8553450" y="0"/>
                </a:lnTo>
                <a:close/>
              </a:path>
            </a:pathLst>
          </a:custGeom>
          <a:solidFill>
            <a:srgbClr val="84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Filing</a:t>
            </a:r>
            <a:r>
              <a:rPr dirty="0" spc="-40"/>
              <a:t> </a:t>
            </a:r>
            <a:r>
              <a:rPr dirty="0"/>
              <a:t>the</a:t>
            </a:r>
            <a:r>
              <a:rPr dirty="0" spc="-45"/>
              <a:t> </a:t>
            </a:r>
            <a:r>
              <a:rPr dirty="0" spc="-10"/>
              <a:t>Claims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31140" y="1791446"/>
            <a:ext cx="3704590" cy="9404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Record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keeping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requirements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har char="•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Form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used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to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file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claim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har char="•"/>
              <a:tabLst>
                <a:tab pos="354965" algn="l"/>
              </a:tabLst>
            </a:pPr>
            <a:r>
              <a:rPr dirty="0" sz="2000" spc="-10">
                <a:latin typeface="Arial"/>
                <a:cs typeface="Arial"/>
              </a:rPr>
              <a:t>Examples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0739" y="5638800"/>
            <a:ext cx="921424" cy="92142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91529"/>
            <a:ext cx="7749540" cy="432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Those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claiming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fuel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tax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credit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must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keep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following records:</a:t>
            </a:r>
            <a:endParaRPr sz="2400">
              <a:latin typeface="Arial"/>
              <a:cs typeface="Arial"/>
            </a:endParaRPr>
          </a:p>
          <a:p>
            <a:pPr marL="332740" marR="81915" indent="-320040">
              <a:lnSpc>
                <a:spcPct val="107100"/>
              </a:lnSpc>
              <a:buClr>
                <a:srgbClr val="585858"/>
              </a:buClr>
              <a:buSzPct val="60416"/>
              <a:buChar char="•"/>
              <a:tabLst>
                <a:tab pos="332740" algn="l"/>
              </a:tabLst>
            </a:pP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number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of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gallons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purchased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used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during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the </a:t>
            </a:r>
            <a:r>
              <a:rPr dirty="0" sz="2400">
                <a:latin typeface="Arial"/>
                <a:cs typeface="Arial"/>
              </a:rPr>
              <a:t>period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covered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by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your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claim</a:t>
            </a:r>
            <a:endParaRPr sz="2400">
              <a:latin typeface="Arial"/>
              <a:cs typeface="Arial"/>
            </a:endParaRPr>
          </a:p>
          <a:p>
            <a:pPr marL="332105" indent="-319405">
              <a:lnSpc>
                <a:spcPct val="100000"/>
              </a:lnSpc>
              <a:spcBef>
                <a:spcPts val="200"/>
              </a:spcBef>
              <a:buClr>
                <a:srgbClr val="585858"/>
              </a:buClr>
              <a:buSzPct val="60416"/>
              <a:buChar char="•"/>
              <a:tabLst>
                <a:tab pos="332105" algn="l"/>
              </a:tabLst>
            </a:pP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dates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of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purchases</a:t>
            </a:r>
            <a:endParaRPr sz="2400">
              <a:latin typeface="Arial"/>
              <a:cs typeface="Arial"/>
            </a:endParaRPr>
          </a:p>
          <a:p>
            <a:pPr marL="332740" marR="356235" indent="-320040">
              <a:lnSpc>
                <a:spcPct val="106900"/>
              </a:lnSpc>
              <a:spcBef>
                <a:spcPts val="5"/>
              </a:spcBef>
              <a:buClr>
                <a:srgbClr val="585858"/>
              </a:buClr>
              <a:buSzPct val="60416"/>
              <a:buChar char="•"/>
              <a:tabLst>
                <a:tab pos="332740" algn="l"/>
              </a:tabLst>
            </a:pP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names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addresses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of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suppliers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the </a:t>
            </a:r>
            <a:r>
              <a:rPr dirty="0" sz="2400">
                <a:latin typeface="Arial"/>
                <a:cs typeface="Arial"/>
              </a:rPr>
              <a:t>amounts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purchased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from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each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in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period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covered </a:t>
            </a:r>
            <a:r>
              <a:rPr dirty="0" sz="2400">
                <a:latin typeface="Arial"/>
                <a:cs typeface="Arial"/>
              </a:rPr>
              <a:t>by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your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claim</a:t>
            </a:r>
            <a:endParaRPr sz="2400">
              <a:latin typeface="Arial"/>
              <a:cs typeface="Arial"/>
            </a:endParaRPr>
          </a:p>
          <a:p>
            <a:pPr marL="332105" indent="-319405">
              <a:lnSpc>
                <a:spcPct val="100000"/>
              </a:lnSpc>
              <a:spcBef>
                <a:spcPts val="204"/>
              </a:spcBef>
              <a:buClr>
                <a:srgbClr val="585858"/>
              </a:buClr>
              <a:buSzPct val="60416"/>
              <a:buChar char="•"/>
              <a:tabLst>
                <a:tab pos="332105" algn="l"/>
              </a:tabLst>
            </a:pP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nontaxable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use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for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which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you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used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fuel</a:t>
            </a:r>
            <a:endParaRPr sz="2400">
              <a:latin typeface="Arial"/>
              <a:cs typeface="Arial"/>
            </a:endParaRPr>
          </a:p>
          <a:p>
            <a:pPr marL="332105" indent="-319405">
              <a:lnSpc>
                <a:spcPct val="100000"/>
              </a:lnSpc>
              <a:spcBef>
                <a:spcPts val="204"/>
              </a:spcBef>
              <a:buClr>
                <a:srgbClr val="585858"/>
              </a:buClr>
              <a:buSzPct val="60416"/>
              <a:buChar char="•"/>
              <a:tabLst>
                <a:tab pos="332105" algn="l"/>
              </a:tabLst>
            </a:pP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number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of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gallons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used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for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each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nontaxable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use</a:t>
            </a:r>
            <a:endParaRPr sz="2400">
              <a:latin typeface="Arial"/>
              <a:cs typeface="Arial"/>
            </a:endParaRPr>
          </a:p>
          <a:p>
            <a:pPr marL="332105" indent="-319405">
              <a:lnSpc>
                <a:spcPct val="100000"/>
              </a:lnSpc>
              <a:spcBef>
                <a:spcPts val="204"/>
              </a:spcBef>
              <a:buClr>
                <a:srgbClr val="585858"/>
              </a:buClr>
              <a:buSzPct val="60416"/>
              <a:buChar char="•"/>
              <a:tabLst>
                <a:tab pos="332105" algn="l"/>
              </a:tabLst>
            </a:pPr>
            <a:r>
              <a:rPr dirty="0" sz="2400">
                <a:latin typeface="Arial"/>
                <a:cs typeface="Arial"/>
              </a:rPr>
              <a:t>NEW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FOR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2024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Records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related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to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form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4136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Record</a:t>
            </a:r>
            <a:r>
              <a:rPr dirty="0" sz="3200" spc="-5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Keeping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97625"/>
            <a:ext cx="5143500" cy="61404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800">
                <a:latin typeface="Arial"/>
                <a:cs typeface="Arial"/>
              </a:rPr>
              <a:t>Form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4136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Supplementary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Statement</a:t>
            </a:r>
            <a:endParaRPr sz="1800">
              <a:latin typeface="Arial"/>
              <a:cs typeface="Arial"/>
            </a:endParaRPr>
          </a:p>
          <a:p>
            <a:pPr marL="332105" indent="-319405">
              <a:lnSpc>
                <a:spcPct val="100000"/>
              </a:lnSpc>
              <a:spcBef>
                <a:spcPts val="155"/>
              </a:spcBef>
              <a:buClr>
                <a:srgbClr val="585858"/>
              </a:buClr>
              <a:buSzPct val="58333"/>
              <a:buChar char="•"/>
              <a:tabLst>
                <a:tab pos="332105" algn="l"/>
              </a:tabLst>
            </a:pPr>
            <a:r>
              <a:rPr dirty="0" sz="1800">
                <a:latin typeface="Arial"/>
                <a:cs typeface="Arial"/>
              </a:rPr>
              <a:t>Must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be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attached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Form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4136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starting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in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2024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Record</a:t>
            </a:r>
            <a:r>
              <a:rPr dirty="0" sz="3200" spc="-6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Keeping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-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Continued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5437" y="1938883"/>
            <a:ext cx="4267157" cy="411890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Record</a:t>
            </a:r>
            <a:r>
              <a:rPr dirty="0" sz="3200" spc="-6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Keeping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-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Continued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1352" y="1219200"/>
            <a:ext cx="8068385" cy="194786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Record</a:t>
            </a:r>
            <a:r>
              <a:rPr dirty="0" sz="3200" spc="-6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Keeping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-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Continued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740941"/>
            <a:ext cx="7830420" cy="303914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Record</a:t>
            </a:r>
            <a:r>
              <a:rPr dirty="0" sz="3200" spc="-6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Keeping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-</a:t>
            </a:r>
            <a:r>
              <a:rPr dirty="0" sz="3200" spc="-3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Continued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7775" y="1958303"/>
            <a:ext cx="7400924" cy="281939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91529"/>
            <a:ext cx="7602220" cy="276288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90"/>
              </a:spcBef>
              <a:buClr>
                <a:srgbClr val="585858"/>
              </a:buClr>
              <a:buSzPct val="60416"/>
              <a:buFont typeface="Symbol"/>
              <a:buChar char=""/>
              <a:tabLst>
                <a:tab pos="354965" algn="l"/>
              </a:tabLst>
            </a:pPr>
            <a:r>
              <a:rPr dirty="0" sz="2400">
                <a:latin typeface="Arial"/>
                <a:cs typeface="Arial"/>
              </a:rPr>
              <a:t>Three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ways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to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claim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credit:</a:t>
            </a:r>
            <a:endParaRPr sz="2400">
              <a:latin typeface="Arial"/>
              <a:cs typeface="Arial"/>
            </a:endParaRPr>
          </a:p>
          <a:p>
            <a:pPr lvl="1" marL="675640" marR="5080" indent="-342900">
              <a:lnSpc>
                <a:spcPts val="3080"/>
              </a:lnSpc>
              <a:spcBef>
                <a:spcPts val="130"/>
              </a:spcBef>
              <a:buClr>
                <a:srgbClr val="84181A"/>
              </a:buClr>
              <a:buSzPct val="68750"/>
              <a:buFont typeface="Symbol"/>
              <a:buChar char=""/>
              <a:tabLst>
                <a:tab pos="675640" algn="l"/>
              </a:tabLst>
            </a:pPr>
            <a:r>
              <a:rPr dirty="0" sz="2400">
                <a:latin typeface="Arial"/>
                <a:cs typeface="Arial"/>
              </a:rPr>
              <a:t>Form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720,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Schedule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claiming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credit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against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excise</a:t>
            </a:r>
            <a:r>
              <a:rPr dirty="0" sz="2400" spc="-25">
                <a:latin typeface="Arial"/>
                <a:cs typeface="Arial"/>
              </a:rPr>
              <a:t> tax</a:t>
            </a:r>
            <a:endParaRPr sz="2400">
              <a:latin typeface="Arial"/>
              <a:cs typeface="Arial"/>
            </a:endParaRPr>
          </a:p>
          <a:p>
            <a:pPr lvl="1" marL="675640" marR="511175" indent="-342900">
              <a:lnSpc>
                <a:spcPts val="3080"/>
              </a:lnSpc>
              <a:spcBef>
                <a:spcPts val="5"/>
              </a:spcBef>
              <a:buClr>
                <a:srgbClr val="84181A"/>
              </a:buClr>
              <a:buSzPct val="68750"/>
              <a:buFont typeface="Symbol"/>
              <a:buChar char=""/>
              <a:tabLst>
                <a:tab pos="675640" algn="l"/>
              </a:tabLst>
            </a:pPr>
            <a:r>
              <a:rPr dirty="0" sz="2400">
                <a:latin typeface="Arial"/>
                <a:cs typeface="Arial"/>
              </a:rPr>
              <a:t>Form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8849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claiming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credit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as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refund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(no </a:t>
            </a:r>
            <a:r>
              <a:rPr dirty="0" sz="2400">
                <a:latin typeface="Arial"/>
                <a:cs typeface="Arial"/>
              </a:rPr>
              <a:t>excise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tax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is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filed)</a:t>
            </a:r>
            <a:endParaRPr sz="2400">
              <a:latin typeface="Arial"/>
              <a:cs typeface="Arial"/>
            </a:endParaRPr>
          </a:p>
          <a:p>
            <a:pPr lvl="1" marL="675640" marR="512445" indent="-342900">
              <a:lnSpc>
                <a:spcPts val="3070"/>
              </a:lnSpc>
              <a:buClr>
                <a:srgbClr val="84181A"/>
              </a:buClr>
              <a:buSzPct val="68750"/>
              <a:buFont typeface="Symbol"/>
              <a:buChar char=""/>
              <a:tabLst>
                <a:tab pos="675640" algn="l"/>
              </a:tabLst>
            </a:pPr>
            <a:r>
              <a:rPr dirty="0" sz="2400">
                <a:latin typeface="Arial"/>
                <a:cs typeface="Arial"/>
              </a:rPr>
              <a:t>Form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4136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claiming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credit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against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income taxes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Forms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93967"/>
            <a:ext cx="7482205" cy="325374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80"/>
              </a:spcBef>
              <a:buClr>
                <a:srgbClr val="585858"/>
              </a:buClr>
              <a:buSzPct val="59090"/>
              <a:buFont typeface="Symbol"/>
              <a:buChar char=""/>
              <a:tabLst>
                <a:tab pos="354965" algn="l"/>
              </a:tabLst>
            </a:pPr>
            <a:r>
              <a:rPr dirty="0" sz="2200">
                <a:latin typeface="Arial"/>
                <a:cs typeface="Arial"/>
              </a:rPr>
              <a:t>Form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8849,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Schedule</a:t>
            </a:r>
            <a:r>
              <a:rPr dirty="0" sz="2200" spc="-70">
                <a:latin typeface="Arial"/>
                <a:cs typeface="Arial"/>
              </a:rPr>
              <a:t> </a:t>
            </a:r>
            <a:r>
              <a:rPr dirty="0" sz="2200" spc="-50"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  <a:p>
            <a:pPr lvl="1" marL="675640" marR="5080" indent="-342900">
              <a:lnSpc>
                <a:spcPct val="106800"/>
              </a:lnSpc>
              <a:buClr>
                <a:srgbClr val="84181A"/>
              </a:buClr>
              <a:buSzPct val="68181"/>
              <a:buFont typeface="Symbol"/>
              <a:buChar char=""/>
              <a:tabLst>
                <a:tab pos="675640" algn="l"/>
              </a:tabLst>
            </a:pPr>
            <a:r>
              <a:rPr dirty="0" sz="2200">
                <a:latin typeface="Arial"/>
                <a:cs typeface="Arial"/>
              </a:rPr>
              <a:t>Claiming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credit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as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refund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(no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excise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tax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on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fuel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 spc="-25">
                <a:latin typeface="Arial"/>
                <a:cs typeface="Arial"/>
              </a:rPr>
              <a:t>is </a:t>
            </a:r>
            <a:r>
              <a:rPr dirty="0" sz="2200">
                <a:latin typeface="Arial"/>
                <a:cs typeface="Arial"/>
              </a:rPr>
              <a:t>claimed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on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form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720)</a:t>
            </a:r>
            <a:endParaRPr sz="22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190"/>
              </a:spcBef>
              <a:buClr>
                <a:srgbClr val="84181A"/>
              </a:buClr>
              <a:buSzPct val="68181"/>
              <a:buFont typeface="Symbol"/>
              <a:buChar char=""/>
              <a:tabLst>
                <a:tab pos="675005" algn="l"/>
              </a:tabLst>
            </a:pPr>
            <a:r>
              <a:rPr dirty="0" sz="2200">
                <a:latin typeface="Arial"/>
                <a:cs typeface="Arial"/>
              </a:rPr>
              <a:t>Filed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on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quarterly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basis</a:t>
            </a:r>
            <a:endParaRPr sz="2200">
              <a:latin typeface="Arial"/>
              <a:cs typeface="Arial"/>
            </a:endParaRPr>
          </a:p>
          <a:p>
            <a:pPr lvl="2" marL="949325" indent="-342265">
              <a:lnSpc>
                <a:spcPct val="100000"/>
              </a:lnSpc>
              <a:spcBef>
                <a:spcPts val="180"/>
              </a:spcBef>
              <a:buClr>
                <a:srgbClr val="585858"/>
              </a:buClr>
              <a:buSzPct val="75000"/>
              <a:buFont typeface="Symbol"/>
              <a:buChar char=""/>
              <a:tabLst>
                <a:tab pos="949325" algn="l"/>
              </a:tabLst>
            </a:pPr>
            <a:r>
              <a:rPr dirty="0" sz="2200">
                <a:latin typeface="Arial"/>
                <a:cs typeface="Arial"/>
              </a:rPr>
              <a:t>January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1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March</a:t>
            </a:r>
            <a:r>
              <a:rPr dirty="0" sz="2200" spc="-1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1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due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by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June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 spc="-25">
                <a:latin typeface="Arial"/>
                <a:cs typeface="Arial"/>
              </a:rPr>
              <a:t>30</a:t>
            </a:r>
            <a:endParaRPr sz="2200">
              <a:latin typeface="Arial"/>
              <a:cs typeface="Arial"/>
            </a:endParaRPr>
          </a:p>
          <a:p>
            <a:pPr lvl="2" marL="949325" indent="-342265">
              <a:lnSpc>
                <a:spcPct val="100000"/>
              </a:lnSpc>
              <a:spcBef>
                <a:spcPts val="195"/>
              </a:spcBef>
              <a:buClr>
                <a:srgbClr val="585858"/>
              </a:buClr>
              <a:buSzPct val="75000"/>
              <a:buFont typeface="Symbol"/>
              <a:buChar char=""/>
              <a:tabLst>
                <a:tab pos="949325" algn="l"/>
              </a:tabLst>
            </a:pPr>
            <a:r>
              <a:rPr dirty="0" sz="2200">
                <a:latin typeface="Arial"/>
                <a:cs typeface="Arial"/>
              </a:rPr>
              <a:t>April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1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June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30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due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by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September</a:t>
            </a:r>
            <a:r>
              <a:rPr dirty="0" sz="2200" spc="-15">
                <a:latin typeface="Arial"/>
                <a:cs typeface="Arial"/>
              </a:rPr>
              <a:t> </a:t>
            </a:r>
            <a:r>
              <a:rPr dirty="0" sz="2200" spc="-25">
                <a:latin typeface="Arial"/>
                <a:cs typeface="Arial"/>
              </a:rPr>
              <a:t>30</a:t>
            </a:r>
            <a:endParaRPr sz="2200">
              <a:latin typeface="Arial"/>
              <a:cs typeface="Arial"/>
            </a:endParaRPr>
          </a:p>
          <a:p>
            <a:pPr lvl="2" marL="949325" indent="-342265">
              <a:lnSpc>
                <a:spcPct val="100000"/>
              </a:lnSpc>
              <a:spcBef>
                <a:spcPts val="180"/>
              </a:spcBef>
              <a:buClr>
                <a:srgbClr val="585858"/>
              </a:buClr>
              <a:buSzPct val="75000"/>
              <a:buFont typeface="Symbol"/>
              <a:buChar char=""/>
              <a:tabLst>
                <a:tab pos="949325" algn="l"/>
              </a:tabLst>
            </a:pPr>
            <a:r>
              <a:rPr dirty="0" sz="2200">
                <a:latin typeface="Arial"/>
                <a:cs typeface="Arial"/>
              </a:rPr>
              <a:t>July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1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Sept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30</a:t>
            </a:r>
            <a:r>
              <a:rPr dirty="0" sz="2200" spc="-2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due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by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December</a:t>
            </a:r>
            <a:r>
              <a:rPr dirty="0" sz="2200" spc="-10">
                <a:latin typeface="Arial"/>
                <a:cs typeface="Arial"/>
              </a:rPr>
              <a:t> </a:t>
            </a:r>
            <a:r>
              <a:rPr dirty="0" sz="2200" spc="-25">
                <a:latin typeface="Arial"/>
                <a:cs typeface="Arial"/>
              </a:rPr>
              <a:t>31</a:t>
            </a:r>
            <a:endParaRPr sz="2200">
              <a:latin typeface="Arial"/>
              <a:cs typeface="Arial"/>
            </a:endParaRPr>
          </a:p>
          <a:p>
            <a:pPr lvl="2" marL="949325" indent="-342265">
              <a:lnSpc>
                <a:spcPct val="100000"/>
              </a:lnSpc>
              <a:spcBef>
                <a:spcPts val="190"/>
              </a:spcBef>
              <a:buClr>
                <a:srgbClr val="585858"/>
              </a:buClr>
              <a:buSzPct val="75000"/>
              <a:buFont typeface="Symbol"/>
              <a:buChar char=""/>
              <a:tabLst>
                <a:tab pos="949325" algn="l"/>
              </a:tabLst>
            </a:pPr>
            <a:r>
              <a:rPr dirty="0" sz="2200">
                <a:latin typeface="Arial"/>
                <a:cs typeface="Arial"/>
              </a:rPr>
              <a:t>Oct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1</a:t>
            </a:r>
            <a:r>
              <a:rPr dirty="0" sz="2200" spc="-1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Dec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31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due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by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March</a:t>
            </a:r>
            <a:r>
              <a:rPr dirty="0" sz="2200" spc="-5">
                <a:latin typeface="Arial"/>
                <a:cs typeface="Arial"/>
              </a:rPr>
              <a:t> </a:t>
            </a:r>
            <a:r>
              <a:rPr dirty="0" sz="2200" spc="-25">
                <a:latin typeface="Arial"/>
                <a:cs typeface="Arial"/>
              </a:rPr>
              <a:t>31</a:t>
            </a:r>
            <a:endParaRPr sz="22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180"/>
              </a:spcBef>
              <a:buClr>
                <a:srgbClr val="84181A"/>
              </a:buClr>
              <a:buSzPct val="68181"/>
              <a:buFont typeface="Symbol"/>
              <a:buChar char=""/>
              <a:tabLst>
                <a:tab pos="675005" algn="l"/>
              </a:tabLst>
            </a:pPr>
            <a:r>
              <a:rPr dirty="0" sz="2200" spc="-35">
                <a:latin typeface="Arial"/>
                <a:cs typeface="Arial"/>
              </a:rPr>
              <a:t>Total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quarterly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claim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must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be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at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least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$750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Forms</a:t>
            </a:r>
            <a:r>
              <a:rPr dirty="0" sz="3200" spc="-4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-</a:t>
            </a:r>
            <a:r>
              <a:rPr dirty="0" sz="3200" spc="-1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Continued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93967"/>
            <a:ext cx="7681595" cy="3611879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80"/>
              </a:spcBef>
              <a:buClr>
                <a:srgbClr val="585858"/>
              </a:buClr>
              <a:buSzPct val="59090"/>
              <a:buFont typeface="Symbol"/>
              <a:buChar char=""/>
              <a:tabLst>
                <a:tab pos="354965" algn="l"/>
              </a:tabLst>
            </a:pPr>
            <a:r>
              <a:rPr dirty="0" sz="2200">
                <a:latin typeface="Arial"/>
                <a:cs typeface="Arial"/>
              </a:rPr>
              <a:t>Form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4136</a:t>
            </a:r>
            <a:endParaRPr sz="22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180"/>
              </a:spcBef>
              <a:buClr>
                <a:srgbClr val="84181A"/>
              </a:buClr>
              <a:buSzPct val="68181"/>
              <a:buFont typeface="Symbol"/>
              <a:buChar char=""/>
              <a:tabLst>
                <a:tab pos="675005" algn="l"/>
              </a:tabLst>
            </a:pPr>
            <a:r>
              <a:rPr dirty="0" sz="2200">
                <a:latin typeface="Arial"/>
                <a:cs typeface="Arial"/>
              </a:rPr>
              <a:t>Claiming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6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credit</a:t>
            </a:r>
            <a:r>
              <a:rPr dirty="0" sz="2200" spc="-6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against</a:t>
            </a:r>
            <a:r>
              <a:rPr dirty="0" sz="2200" spc="-6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income</a:t>
            </a:r>
            <a:r>
              <a:rPr dirty="0" sz="2200" spc="-60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taxes</a:t>
            </a:r>
            <a:endParaRPr sz="22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180"/>
              </a:spcBef>
              <a:buClr>
                <a:srgbClr val="84181A"/>
              </a:buClr>
              <a:buSzPct val="68181"/>
              <a:buFont typeface="Symbol"/>
              <a:buChar char=""/>
              <a:tabLst>
                <a:tab pos="675005" algn="l"/>
              </a:tabLst>
            </a:pPr>
            <a:r>
              <a:rPr dirty="0" sz="2200">
                <a:latin typeface="Arial"/>
                <a:cs typeface="Arial"/>
              </a:rPr>
              <a:t>Annual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filing</a:t>
            </a:r>
            <a:endParaRPr sz="2200">
              <a:latin typeface="Arial"/>
              <a:cs typeface="Arial"/>
            </a:endParaRPr>
          </a:p>
          <a:p>
            <a:pPr lvl="1" marL="675640" marR="295910" indent="-342900">
              <a:lnSpc>
                <a:spcPct val="106800"/>
              </a:lnSpc>
              <a:spcBef>
                <a:spcPts val="10"/>
              </a:spcBef>
              <a:buClr>
                <a:srgbClr val="84181A"/>
              </a:buClr>
              <a:buSzPct val="68181"/>
              <a:buFont typeface="Symbol"/>
              <a:buChar char=""/>
              <a:tabLst>
                <a:tab pos="675640" algn="l"/>
              </a:tabLst>
            </a:pPr>
            <a:r>
              <a:rPr dirty="0" sz="2200">
                <a:latin typeface="Arial"/>
                <a:cs typeface="Arial"/>
              </a:rPr>
              <a:t>Do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not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report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any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credits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claimed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on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form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720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or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8849 </a:t>
            </a:r>
            <a:r>
              <a:rPr dirty="0" sz="2200">
                <a:latin typeface="Arial"/>
                <a:cs typeface="Arial"/>
              </a:rPr>
              <a:t>during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year</a:t>
            </a:r>
            <a:endParaRPr sz="2200">
              <a:latin typeface="Arial"/>
              <a:cs typeface="Arial"/>
            </a:endParaRPr>
          </a:p>
          <a:p>
            <a:pPr lvl="1" marL="675005" indent="-342265">
              <a:lnSpc>
                <a:spcPct val="100000"/>
              </a:lnSpc>
              <a:spcBef>
                <a:spcPts val="195"/>
              </a:spcBef>
              <a:buClr>
                <a:srgbClr val="84181A"/>
              </a:buClr>
              <a:buSzPct val="68181"/>
              <a:buFont typeface="Symbol"/>
              <a:buChar char=""/>
              <a:tabLst>
                <a:tab pos="675005" algn="l"/>
              </a:tabLst>
            </a:pPr>
            <a:r>
              <a:rPr dirty="0" sz="2200">
                <a:latin typeface="Arial"/>
                <a:cs typeface="Arial"/>
              </a:rPr>
              <a:t>Individuals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claim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credit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on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their</a:t>
            </a:r>
            <a:r>
              <a:rPr dirty="0" sz="2200" spc="-30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1040</a:t>
            </a:r>
            <a:endParaRPr sz="2200">
              <a:latin typeface="Arial"/>
              <a:cs typeface="Arial"/>
            </a:endParaRPr>
          </a:p>
          <a:p>
            <a:pPr lvl="1" marL="675640" marR="311785" indent="-342900">
              <a:lnSpc>
                <a:spcPts val="2830"/>
              </a:lnSpc>
              <a:spcBef>
                <a:spcPts val="114"/>
              </a:spcBef>
              <a:buClr>
                <a:srgbClr val="84181A"/>
              </a:buClr>
              <a:buSzPct val="68181"/>
              <a:buFont typeface="Symbol"/>
              <a:buChar char=""/>
              <a:tabLst>
                <a:tab pos="675640" algn="l"/>
              </a:tabLst>
            </a:pPr>
            <a:r>
              <a:rPr dirty="0" sz="2200">
                <a:latin typeface="Arial"/>
                <a:cs typeface="Arial"/>
              </a:rPr>
              <a:t>Partnerships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pass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through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credit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to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partners; </a:t>
            </a:r>
            <a:r>
              <a:rPr dirty="0" sz="2200">
                <a:latin typeface="Arial"/>
                <a:cs typeface="Arial"/>
              </a:rPr>
              <a:t>partners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claim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credit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on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their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individual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returns</a:t>
            </a:r>
            <a:endParaRPr sz="2200">
              <a:latin typeface="Arial"/>
              <a:cs typeface="Arial"/>
            </a:endParaRPr>
          </a:p>
          <a:p>
            <a:pPr lvl="1" marL="675640" marR="5080" indent="-342900">
              <a:lnSpc>
                <a:spcPts val="2820"/>
              </a:lnSpc>
              <a:buClr>
                <a:srgbClr val="84181A"/>
              </a:buClr>
              <a:buSzPct val="68181"/>
              <a:buFont typeface="Symbol"/>
              <a:buChar char=""/>
              <a:tabLst>
                <a:tab pos="675640" algn="l"/>
              </a:tabLst>
            </a:pPr>
            <a:r>
              <a:rPr dirty="0" sz="2200">
                <a:latin typeface="Arial"/>
                <a:cs typeface="Arial"/>
              </a:rPr>
              <a:t>Corporations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–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claim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as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credit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on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their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returns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(1120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 spc="-25">
                <a:latin typeface="Arial"/>
                <a:cs typeface="Arial"/>
              </a:rPr>
              <a:t>or </a:t>
            </a:r>
            <a:r>
              <a:rPr dirty="0" sz="2200" spc="-10">
                <a:latin typeface="Arial"/>
                <a:cs typeface="Arial"/>
              </a:rPr>
              <a:t>1120S)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Forms</a:t>
            </a:r>
            <a:r>
              <a:rPr dirty="0" sz="3200" spc="-4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-</a:t>
            </a:r>
            <a:r>
              <a:rPr dirty="0" sz="3200" spc="-1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Continued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292097" y="1807210"/>
          <a:ext cx="6870700" cy="2221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8025"/>
                <a:gridCol w="2209800"/>
                <a:gridCol w="2593975"/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Calendar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Quarter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  <a:tc>
                  <a:txBody>
                    <a:bodyPr/>
                    <a:lstStyle/>
                    <a:p>
                      <a:pPr marL="276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Fuel</a:t>
                      </a:r>
                      <a:r>
                        <a:rPr dirty="0" sz="1800" spc="-6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Tax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Expense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  <a:tc>
                  <a:txBody>
                    <a:bodyPr/>
                    <a:lstStyle/>
                    <a:p>
                      <a:pPr marL="2794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Fuel</a:t>
                      </a:r>
                      <a:r>
                        <a:rPr dirty="0" sz="1800" spc="-5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Tax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Credit</a:t>
                      </a:r>
                      <a:r>
                        <a:rPr dirty="0" sz="1800" spc="-4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Claim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Jan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1</a:t>
                      </a:r>
                      <a:r>
                        <a:rPr dirty="0" sz="1800" spc="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–</a:t>
                      </a:r>
                      <a:r>
                        <a:rPr dirty="0" sz="1800" spc="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March 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1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$1,300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$1,293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April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1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–</a:t>
                      </a:r>
                      <a:r>
                        <a:rPr dirty="0" sz="1800" spc="-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June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30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$1,100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$1,094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July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1</a:t>
                      </a:r>
                      <a:r>
                        <a:rPr dirty="0" sz="1800" spc="-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–</a:t>
                      </a:r>
                      <a:r>
                        <a:rPr dirty="0" sz="1800" spc="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Sept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30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314960" algn="l"/>
                        </a:tabLst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400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314960" algn="l"/>
                        </a:tabLst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397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Oct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1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–</a:t>
                      </a:r>
                      <a:r>
                        <a:rPr dirty="0" sz="1800" spc="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Dec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31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314960" algn="l"/>
                        </a:tabLst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300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314960" algn="l"/>
                        </a:tabLst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298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Total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$3,100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$3,082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</a:tbl>
          </a:graphicData>
        </a:graphic>
      </p:graphicFrame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Example</a:t>
            </a:r>
            <a:r>
              <a:rPr dirty="0" sz="3200" spc="-8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50">
                <a:solidFill>
                  <a:srgbClr val="84181A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10488" y="1115016"/>
            <a:ext cx="688403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w Cen MT"/>
                <a:cs typeface="Tw Cen MT"/>
              </a:rPr>
              <a:t>A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calendar</a:t>
            </a:r>
            <a:r>
              <a:rPr dirty="0" sz="1800" spc="-6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year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C-</a:t>
            </a:r>
            <a:r>
              <a:rPr dirty="0" sz="1800">
                <a:latin typeface="Tw Cen MT"/>
                <a:cs typeface="Tw Cen MT"/>
              </a:rPr>
              <a:t>corporation</a:t>
            </a:r>
            <a:r>
              <a:rPr dirty="0" sz="1800" spc="-7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has</a:t>
            </a:r>
            <a:r>
              <a:rPr dirty="0" sz="1800" spc="-5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following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expenses</a:t>
            </a:r>
            <a:r>
              <a:rPr dirty="0" sz="1800" spc="-5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gasoline</a:t>
            </a:r>
            <a:r>
              <a:rPr dirty="0" sz="1800" spc="-55">
                <a:latin typeface="Tw Cen MT"/>
                <a:cs typeface="Tw Cen MT"/>
              </a:rPr>
              <a:t> </a:t>
            </a:r>
            <a:r>
              <a:rPr dirty="0" sz="1800" spc="-25">
                <a:latin typeface="Tw Cen MT"/>
                <a:cs typeface="Tw Cen MT"/>
              </a:rPr>
              <a:t>and </a:t>
            </a:r>
            <a:r>
              <a:rPr dirty="0" sz="1800">
                <a:latin typeface="Tw Cen MT"/>
                <a:cs typeface="Tw Cen MT"/>
              </a:rPr>
              <a:t>fuel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tax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credit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claims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20">
                <a:latin typeface="Tw Cen MT"/>
                <a:cs typeface="Tw Cen MT"/>
              </a:rPr>
              <a:t> year: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7264" y="4064871"/>
            <a:ext cx="671195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3622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corporation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can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deduct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entire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cost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of</a:t>
            </a:r>
            <a:r>
              <a:rPr dirty="0" sz="1800" spc="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gasoline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as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business </a:t>
            </a:r>
            <a:r>
              <a:rPr dirty="0" sz="1800">
                <a:latin typeface="Tw Cen MT"/>
                <a:cs typeface="Tw Cen MT"/>
              </a:rPr>
              <a:t>expense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on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its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year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end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tax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return</a:t>
            </a:r>
            <a:endParaRPr sz="1800">
              <a:latin typeface="Tw Cen MT"/>
              <a:cs typeface="Tw Cen MT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corporation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can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claim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first</a:t>
            </a:r>
            <a:r>
              <a:rPr dirty="0" sz="1800" spc="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quarter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second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quarter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tax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credits </a:t>
            </a:r>
            <a:r>
              <a:rPr dirty="0" sz="1800">
                <a:latin typeface="Tw Cen MT"/>
                <a:cs typeface="Tw Cen MT"/>
              </a:rPr>
              <a:t>on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form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8849</a:t>
            </a:r>
            <a:r>
              <a:rPr dirty="0" sz="1800" spc="-5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as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both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exceed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 spc="-20">
                <a:latin typeface="Tw Cen MT"/>
                <a:cs typeface="Tw Cen MT"/>
              </a:rPr>
              <a:t>$750</a:t>
            </a:r>
            <a:endParaRPr sz="1800">
              <a:latin typeface="Tw Cen MT"/>
              <a:cs typeface="Tw Cen MT"/>
            </a:endParaRPr>
          </a:p>
          <a:p>
            <a:pPr marL="12700" marR="588010">
              <a:lnSpc>
                <a:spcPct val="100000"/>
              </a:lnSpc>
            </a:pP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corporation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can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claim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third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quarter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second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quarter</a:t>
            </a:r>
            <a:r>
              <a:rPr dirty="0" sz="1800" spc="-25">
                <a:latin typeface="Tw Cen MT"/>
                <a:cs typeface="Tw Cen MT"/>
              </a:rPr>
              <a:t> tax </a:t>
            </a:r>
            <a:r>
              <a:rPr dirty="0" sz="1800">
                <a:latin typeface="Tw Cen MT"/>
                <a:cs typeface="Tw Cen MT"/>
              </a:rPr>
              <a:t>credits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on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form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4136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as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credit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against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its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income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 spc="-25">
                <a:latin typeface="Tw Cen MT"/>
                <a:cs typeface="Tw Cen MT"/>
              </a:rPr>
              <a:t>tax</a:t>
            </a:r>
            <a:endParaRPr sz="1800">
              <a:latin typeface="Tw Cen MT"/>
              <a:cs typeface="Tw Cen MT"/>
            </a:endParaRPr>
          </a:p>
          <a:p>
            <a:pPr marL="12700" marR="1002665">
              <a:lnSpc>
                <a:spcPct val="100000"/>
              </a:lnSpc>
            </a:pP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total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credit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of</a:t>
            </a:r>
            <a:r>
              <a:rPr dirty="0" sz="1800" spc="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$3,082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is included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in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corporation’s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gross </a:t>
            </a:r>
            <a:r>
              <a:rPr dirty="0" sz="1800">
                <a:latin typeface="Tw Cen MT"/>
                <a:cs typeface="Tw Cen MT"/>
              </a:rPr>
              <a:t>Income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on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its income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tax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return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Example</a:t>
            </a:r>
            <a:r>
              <a:rPr dirty="0" sz="3200" spc="-4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1</a:t>
            </a:r>
            <a:r>
              <a:rPr dirty="0" sz="3200" spc="-2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-</a:t>
            </a:r>
            <a:r>
              <a:rPr dirty="0" sz="3200" spc="-25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10">
                <a:solidFill>
                  <a:srgbClr val="84181A"/>
                </a:solidFill>
                <a:latin typeface="Arial"/>
                <a:cs typeface="Arial"/>
              </a:rPr>
              <a:t>Continued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40738" y="1320401"/>
            <a:ext cx="7509509" cy="909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32740" marR="5080" indent="-320040">
              <a:lnSpc>
                <a:spcPct val="100000"/>
              </a:lnSpc>
              <a:spcBef>
                <a:spcPts val="105"/>
              </a:spcBef>
              <a:buClr>
                <a:srgbClr val="585858"/>
              </a:buClr>
              <a:buSzPct val="60344"/>
              <a:buFont typeface="Arial"/>
              <a:buChar char="•"/>
              <a:tabLst>
                <a:tab pos="332740" algn="l"/>
              </a:tabLst>
            </a:pPr>
            <a:r>
              <a:rPr dirty="0" sz="2900">
                <a:latin typeface="Tw Cen MT"/>
                <a:cs typeface="Tw Cen MT"/>
              </a:rPr>
              <a:t>Claiming</a:t>
            </a:r>
            <a:r>
              <a:rPr dirty="0" sz="2900" spc="-35">
                <a:latin typeface="Tw Cen MT"/>
                <a:cs typeface="Tw Cen MT"/>
              </a:rPr>
              <a:t> </a:t>
            </a:r>
            <a:r>
              <a:rPr dirty="0" sz="2900">
                <a:latin typeface="Tw Cen MT"/>
                <a:cs typeface="Tw Cen MT"/>
              </a:rPr>
              <a:t>the</a:t>
            </a:r>
            <a:r>
              <a:rPr dirty="0" sz="2900" spc="-30">
                <a:latin typeface="Tw Cen MT"/>
                <a:cs typeface="Tw Cen MT"/>
              </a:rPr>
              <a:t> </a:t>
            </a:r>
            <a:r>
              <a:rPr dirty="0" sz="2900">
                <a:latin typeface="Tw Cen MT"/>
                <a:cs typeface="Tw Cen MT"/>
              </a:rPr>
              <a:t>credit</a:t>
            </a:r>
            <a:r>
              <a:rPr dirty="0" sz="2900" spc="-60">
                <a:latin typeface="Tw Cen MT"/>
                <a:cs typeface="Tw Cen MT"/>
              </a:rPr>
              <a:t> </a:t>
            </a:r>
            <a:r>
              <a:rPr dirty="0" sz="2900">
                <a:latin typeface="Tw Cen MT"/>
                <a:cs typeface="Tw Cen MT"/>
              </a:rPr>
              <a:t>results</a:t>
            </a:r>
            <a:r>
              <a:rPr dirty="0" sz="2900" spc="-60">
                <a:latin typeface="Tw Cen MT"/>
                <a:cs typeface="Tw Cen MT"/>
              </a:rPr>
              <a:t> </a:t>
            </a:r>
            <a:r>
              <a:rPr dirty="0" sz="2900">
                <a:latin typeface="Tw Cen MT"/>
                <a:cs typeface="Tw Cen MT"/>
              </a:rPr>
              <a:t>in</a:t>
            </a:r>
            <a:r>
              <a:rPr dirty="0" sz="2900" spc="-25">
                <a:latin typeface="Tw Cen MT"/>
                <a:cs typeface="Tw Cen MT"/>
              </a:rPr>
              <a:t> </a:t>
            </a:r>
            <a:r>
              <a:rPr dirty="0" sz="2900">
                <a:latin typeface="Tw Cen MT"/>
                <a:cs typeface="Tw Cen MT"/>
              </a:rPr>
              <a:t>a</a:t>
            </a:r>
            <a:r>
              <a:rPr dirty="0" sz="2900" spc="-35">
                <a:latin typeface="Tw Cen MT"/>
                <a:cs typeface="Tw Cen MT"/>
              </a:rPr>
              <a:t> </a:t>
            </a:r>
            <a:r>
              <a:rPr dirty="0" sz="2900">
                <a:latin typeface="Tw Cen MT"/>
                <a:cs typeface="Tw Cen MT"/>
              </a:rPr>
              <a:t>net</a:t>
            </a:r>
            <a:r>
              <a:rPr dirty="0" sz="2900" spc="-25">
                <a:latin typeface="Tw Cen MT"/>
                <a:cs typeface="Tw Cen MT"/>
              </a:rPr>
              <a:t> </a:t>
            </a:r>
            <a:r>
              <a:rPr dirty="0" sz="2900">
                <a:latin typeface="Tw Cen MT"/>
                <a:cs typeface="Tw Cen MT"/>
              </a:rPr>
              <a:t>benefit</a:t>
            </a:r>
            <a:r>
              <a:rPr dirty="0" sz="2900" spc="-50">
                <a:latin typeface="Tw Cen MT"/>
                <a:cs typeface="Tw Cen MT"/>
              </a:rPr>
              <a:t> </a:t>
            </a:r>
            <a:r>
              <a:rPr dirty="0" sz="2900">
                <a:latin typeface="Tw Cen MT"/>
                <a:cs typeface="Tw Cen MT"/>
              </a:rPr>
              <a:t>for</a:t>
            </a:r>
            <a:r>
              <a:rPr dirty="0" sz="2900" spc="-50">
                <a:latin typeface="Tw Cen MT"/>
                <a:cs typeface="Tw Cen MT"/>
              </a:rPr>
              <a:t> </a:t>
            </a:r>
            <a:r>
              <a:rPr dirty="0" sz="2900" spc="-25">
                <a:latin typeface="Tw Cen MT"/>
                <a:cs typeface="Tw Cen MT"/>
              </a:rPr>
              <a:t>the </a:t>
            </a:r>
            <a:r>
              <a:rPr dirty="0" sz="2900" spc="-10">
                <a:latin typeface="Tw Cen MT"/>
                <a:cs typeface="Tw Cen MT"/>
              </a:rPr>
              <a:t>company</a:t>
            </a:r>
            <a:endParaRPr sz="2900">
              <a:latin typeface="Tw Cen MT"/>
              <a:cs typeface="Tw Cen MT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1735509" y="2358403"/>
          <a:ext cx="5304155" cy="2524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6450"/>
                <a:gridCol w="1880870"/>
              </a:tblGrid>
              <a:tr h="466090">
                <a:tc>
                  <a:txBody>
                    <a:bodyPr/>
                    <a:lstStyle/>
                    <a:p>
                      <a:pPr marL="31750">
                        <a:lnSpc>
                          <a:spcPts val="3065"/>
                        </a:lnSpc>
                      </a:pPr>
                      <a:r>
                        <a:rPr dirty="0" sz="2900">
                          <a:latin typeface="Tw Cen MT"/>
                          <a:cs typeface="Tw Cen MT"/>
                        </a:rPr>
                        <a:t>Gross</a:t>
                      </a:r>
                      <a:r>
                        <a:rPr dirty="0" sz="2900" spc="-8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2900" spc="-10">
                          <a:latin typeface="Tw Cen MT"/>
                          <a:cs typeface="Tw Cen MT"/>
                        </a:rPr>
                        <a:t>income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42900">
                        <a:lnSpc>
                          <a:spcPts val="3065"/>
                        </a:lnSpc>
                        <a:tabLst>
                          <a:tab pos="749935" algn="l"/>
                        </a:tabLst>
                      </a:pPr>
                      <a:r>
                        <a:rPr dirty="0" sz="2900" spc="-50"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sz="2900"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sz="2900" spc="-10">
                          <a:latin typeface="Tw Cen MT"/>
                          <a:cs typeface="Tw Cen MT"/>
                        </a:rPr>
                        <a:t>3,082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0"/>
                </a:tc>
              </a:tr>
              <a:tr h="5308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2900" spc="-25">
                          <a:latin typeface="Tw Cen MT"/>
                          <a:cs typeface="Tw Cen MT"/>
                        </a:rPr>
                        <a:t>Tax</a:t>
                      </a:r>
                      <a:r>
                        <a:rPr dirty="0" sz="2900" spc="-17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2900" spc="-20">
                          <a:latin typeface="Tw Cen MT"/>
                          <a:cs typeface="Tw Cen MT"/>
                        </a:rPr>
                        <a:t>rate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342265">
                        <a:lnSpc>
                          <a:spcPct val="100000"/>
                        </a:lnSpc>
                        <a:spcBef>
                          <a:spcPts val="95"/>
                        </a:spcBef>
                        <a:tabLst>
                          <a:tab pos="1034415" algn="l"/>
                        </a:tabLst>
                      </a:pPr>
                      <a:r>
                        <a:rPr dirty="0" u="sng" sz="2900" spc="-50">
                          <a:uFill>
                            <a:solidFill>
                              <a:srgbClr val="000000"/>
                            </a:solidFill>
                          </a:uFill>
                          <a:latin typeface="Tw Cen MT"/>
                          <a:cs typeface="Tw Cen MT"/>
                        </a:rPr>
                        <a:t>x</a:t>
                      </a:r>
                      <a:r>
                        <a:rPr dirty="0" u="sng" sz="2900">
                          <a:uFill>
                            <a:solidFill>
                              <a:srgbClr val="000000"/>
                            </a:solidFill>
                          </a:uFill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u="sng" sz="2900" spc="-25">
                          <a:uFill>
                            <a:solidFill>
                              <a:srgbClr val="000000"/>
                            </a:solidFill>
                          </a:uFill>
                          <a:latin typeface="Tw Cen MT"/>
                          <a:cs typeface="Tw Cen MT"/>
                        </a:rPr>
                        <a:t>21%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12065"/>
                </a:tc>
              </a:tr>
              <a:tr h="5302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2900">
                          <a:latin typeface="Tw Cen MT"/>
                          <a:cs typeface="Tw Cen MT"/>
                        </a:rPr>
                        <a:t>Income</a:t>
                      </a:r>
                      <a:r>
                        <a:rPr dirty="0" sz="29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2900">
                          <a:latin typeface="Tw Cen MT"/>
                          <a:cs typeface="Tw Cen MT"/>
                        </a:rPr>
                        <a:t>tax</a:t>
                      </a:r>
                      <a:r>
                        <a:rPr dirty="0" sz="29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2900">
                          <a:latin typeface="Tw Cen MT"/>
                          <a:cs typeface="Tw Cen MT"/>
                        </a:rPr>
                        <a:t>on</a:t>
                      </a:r>
                      <a:r>
                        <a:rPr dirty="0" sz="29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2900" spc="-10">
                          <a:latin typeface="Tw Cen MT"/>
                          <a:cs typeface="Tw Cen MT"/>
                        </a:rPr>
                        <a:t>credit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1054735" algn="l"/>
                        </a:tabLst>
                      </a:pPr>
                      <a:r>
                        <a:rPr dirty="0" sz="2900" spc="-50"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sz="2900"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sz="2900" spc="-25">
                          <a:latin typeface="Tw Cen MT"/>
                          <a:cs typeface="Tw Cen MT"/>
                        </a:rPr>
                        <a:t>647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11430"/>
                </a:tc>
              </a:tr>
              <a:tr h="5308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2900">
                          <a:latin typeface="Tw Cen MT"/>
                          <a:cs typeface="Tw Cen MT"/>
                        </a:rPr>
                        <a:t>Fuel</a:t>
                      </a:r>
                      <a:r>
                        <a:rPr dirty="0" sz="2900" spc="-3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2900">
                          <a:latin typeface="Tw Cen MT"/>
                          <a:cs typeface="Tw Cen MT"/>
                        </a:rPr>
                        <a:t>tax</a:t>
                      </a:r>
                      <a:r>
                        <a:rPr dirty="0" sz="2900" spc="-4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2900" spc="-10">
                          <a:latin typeface="Tw Cen MT"/>
                          <a:cs typeface="Tw Cen MT"/>
                        </a:rPr>
                        <a:t>credit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749935" algn="l"/>
                        </a:tabLst>
                      </a:pPr>
                      <a:r>
                        <a:rPr dirty="0" u="sng" sz="2900">
                          <a:uFill>
                            <a:solidFill>
                              <a:srgbClr val="000000"/>
                            </a:solidFill>
                          </a:uFill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u="sng" sz="2900" spc="-10">
                          <a:uFill>
                            <a:solidFill>
                              <a:srgbClr val="000000"/>
                            </a:solidFill>
                          </a:uFill>
                          <a:latin typeface="Tw Cen MT"/>
                          <a:cs typeface="Tw Cen MT"/>
                        </a:rPr>
                        <a:t>(3,082)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11430"/>
                </a:tc>
              </a:tr>
              <a:tr h="466090">
                <a:tc>
                  <a:txBody>
                    <a:bodyPr/>
                    <a:lstStyle/>
                    <a:p>
                      <a:pPr marL="31750">
                        <a:lnSpc>
                          <a:spcPts val="3475"/>
                        </a:lnSpc>
                        <a:spcBef>
                          <a:spcPts val="95"/>
                        </a:spcBef>
                      </a:pPr>
                      <a:r>
                        <a:rPr dirty="0" sz="2900">
                          <a:latin typeface="Tw Cen MT"/>
                          <a:cs typeface="Tw Cen MT"/>
                        </a:rPr>
                        <a:t>Net</a:t>
                      </a:r>
                      <a:r>
                        <a:rPr dirty="0" sz="29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2900" spc="-10">
                          <a:latin typeface="Tw Cen MT"/>
                          <a:cs typeface="Tw Cen MT"/>
                        </a:rPr>
                        <a:t>refund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342900">
                        <a:lnSpc>
                          <a:spcPts val="3475"/>
                        </a:lnSpc>
                        <a:spcBef>
                          <a:spcPts val="95"/>
                        </a:spcBef>
                        <a:tabLst>
                          <a:tab pos="850265" algn="l"/>
                        </a:tabLst>
                      </a:pPr>
                      <a:r>
                        <a:rPr dirty="0" u="dbl" sz="2900" spc="-50">
                          <a:uFill>
                            <a:solidFill>
                              <a:srgbClr val="000000"/>
                            </a:solidFill>
                          </a:uFill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u="dbl" sz="2900">
                          <a:uFill>
                            <a:solidFill>
                              <a:srgbClr val="000000"/>
                            </a:solidFill>
                          </a:uFill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u="dbl" sz="2900" spc="-10">
                          <a:uFill>
                            <a:solidFill>
                              <a:srgbClr val="000000"/>
                            </a:solidFill>
                          </a:uFill>
                          <a:latin typeface="Tw Cen MT"/>
                          <a:cs typeface="Tw Cen MT"/>
                        </a:rPr>
                        <a:t>2,435</a:t>
                      </a:r>
                      <a:endParaRPr sz="2900">
                        <a:latin typeface="Tw Cen MT"/>
                        <a:cs typeface="Tw Cen MT"/>
                      </a:endParaRPr>
                    </a:p>
                  </a:txBody>
                  <a:tcPr marL="0" marR="0" marB="0" marT="12065"/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292097" y="1807210"/>
          <a:ext cx="6870700" cy="2221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8025"/>
                <a:gridCol w="2209800"/>
                <a:gridCol w="2593975"/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Calendar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Quarter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  <a:tc>
                  <a:txBody>
                    <a:bodyPr/>
                    <a:lstStyle/>
                    <a:p>
                      <a:pPr marL="276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Fuel</a:t>
                      </a:r>
                      <a:r>
                        <a:rPr dirty="0" sz="1800" spc="-6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Tax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Expense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  <a:tc>
                  <a:txBody>
                    <a:bodyPr/>
                    <a:lstStyle/>
                    <a:p>
                      <a:pPr marL="2794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Fuel</a:t>
                      </a:r>
                      <a:r>
                        <a:rPr dirty="0" sz="1800" spc="-5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Tax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Credit</a:t>
                      </a:r>
                      <a:r>
                        <a:rPr dirty="0" sz="1800" spc="-45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Claim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4181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Jan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1</a:t>
                      </a:r>
                      <a:r>
                        <a:rPr dirty="0" sz="1800" spc="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–</a:t>
                      </a:r>
                      <a:r>
                        <a:rPr dirty="0" sz="1800" spc="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March </a:t>
                      </a:r>
                      <a:r>
                        <a:rPr dirty="0" sz="1800" spc="-50">
                          <a:latin typeface="Tw Cen MT"/>
                          <a:cs typeface="Tw Cen MT"/>
                        </a:rPr>
                        <a:t>1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$10,093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316865" algn="l"/>
                        </a:tabLst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668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April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1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–</a:t>
                      </a:r>
                      <a:r>
                        <a:rPr dirty="0" sz="1800" spc="-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June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 30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$  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9,175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314960" algn="l"/>
                        </a:tabLst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$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	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608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July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1</a:t>
                      </a:r>
                      <a:r>
                        <a:rPr dirty="0" sz="1800" spc="-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–</a:t>
                      </a:r>
                      <a:r>
                        <a:rPr dirty="0" sz="1800" spc="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Sept</a:t>
                      </a:r>
                      <a:r>
                        <a:rPr dirty="0" sz="1800" spc="-1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30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w Cen MT"/>
                          <a:cs typeface="Tw Cen MT"/>
                        </a:rPr>
                        <a:t>Oct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1</a:t>
                      </a:r>
                      <a:r>
                        <a:rPr dirty="0" sz="1800" spc="-1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–</a:t>
                      </a:r>
                      <a:r>
                        <a:rPr dirty="0" sz="1800" spc="5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>
                          <a:latin typeface="Tw Cen MT"/>
                          <a:cs typeface="Tw Cen MT"/>
                        </a:rPr>
                        <a:t>Dec</a:t>
                      </a:r>
                      <a:r>
                        <a:rPr dirty="0" sz="1800" spc="-20">
                          <a:latin typeface="Tw Cen MT"/>
                          <a:cs typeface="Tw Cen MT"/>
                        </a:rPr>
                        <a:t> </a:t>
                      </a:r>
                      <a:r>
                        <a:rPr dirty="0" sz="1800" spc="-25">
                          <a:latin typeface="Tw Cen MT"/>
                          <a:cs typeface="Tw Cen MT"/>
                        </a:rPr>
                        <a:t>31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50">
                          <a:latin typeface="Tw Cen MT"/>
                          <a:cs typeface="Tw Cen MT"/>
                        </a:rPr>
                        <a:t>0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7E7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Total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38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$19,268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0">
                          <a:latin typeface="Tw Cen MT"/>
                          <a:cs typeface="Tw Cen MT"/>
                        </a:rPr>
                        <a:t>$1,276</a:t>
                      </a:r>
                      <a:endParaRPr sz="1800">
                        <a:latin typeface="Tw Cen MT"/>
                        <a:cs typeface="Tw Cen MT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CCCC"/>
                    </a:solidFill>
                  </a:tcPr>
                </a:tc>
              </a:tr>
            </a:tbl>
          </a:graphicData>
        </a:graphic>
      </p:graphicFrame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042" y="5277777"/>
            <a:ext cx="1722193" cy="13986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98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4181A"/>
                </a:solidFill>
                <a:latin typeface="Arial"/>
                <a:cs typeface="Arial"/>
              </a:rPr>
              <a:t>Example</a:t>
            </a:r>
            <a:r>
              <a:rPr dirty="0" sz="3200" spc="-80">
                <a:solidFill>
                  <a:srgbClr val="84181A"/>
                </a:solidFill>
                <a:latin typeface="Arial"/>
                <a:cs typeface="Arial"/>
              </a:rPr>
              <a:t> </a:t>
            </a:r>
            <a:r>
              <a:rPr dirty="0" sz="3200" spc="-50">
                <a:solidFill>
                  <a:srgbClr val="84181A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10488" y="1115016"/>
            <a:ext cx="67462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w Cen MT"/>
                <a:cs typeface="Tw Cen MT"/>
              </a:rPr>
              <a:t>A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sole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proprietor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has</a:t>
            </a:r>
            <a:r>
              <a:rPr dirty="0" sz="1800" spc="-5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following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expenses</a:t>
            </a:r>
            <a:r>
              <a:rPr dirty="0" sz="1800" spc="-5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diesel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6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fuel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tax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credit </a:t>
            </a:r>
            <a:r>
              <a:rPr dirty="0" sz="1800">
                <a:latin typeface="Tw Cen MT"/>
                <a:cs typeface="Tw Cen MT"/>
              </a:rPr>
              <a:t>claims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 spc="-20">
                <a:latin typeface="Tw Cen MT"/>
                <a:cs typeface="Tw Cen MT"/>
              </a:rPr>
              <a:t>year: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7188" y="4064871"/>
            <a:ext cx="660717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proprietor</a:t>
            </a:r>
            <a:r>
              <a:rPr dirty="0" sz="1800" spc="-5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has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two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options:</a:t>
            </a:r>
            <a:endParaRPr sz="1800">
              <a:latin typeface="Tw Cen MT"/>
              <a:cs typeface="Tw Cen MT"/>
            </a:endParaRPr>
          </a:p>
          <a:p>
            <a:pPr algn="just" marL="355600" marR="508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1800">
                <a:latin typeface="Tw Cen MT"/>
                <a:cs typeface="Tw Cen MT"/>
              </a:rPr>
              <a:t>File</a:t>
            </a:r>
            <a:r>
              <a:rPr dirty="0" sz="1800" spc="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Form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8849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Schedule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1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to</a:t>
            </a:r>
            <a:r>
              <a:rPr dirty="0" sz="1800" spc="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claim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total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fuel</a:t>
            </a:r>
            <a:r>
              <a:rPr dirty="0" sz="1800" spc="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tax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credit.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 spc="-25">
                <a:latin typeface="Tw Cen MT"/>
                <a:cs typeface="Tw Cen MT"/>
              </a:rPr>
              <a:t>The </a:t>
            </a:r>
            <a:r>
              <a:rPr dirty="0" sz="1800">
                <a:latin typeface="Tw Cen MT"/>
                <a:cs typeface="Tw Cen MT"/>
              </a:rPr>
              <a:t>claim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would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be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due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by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September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 spc="-25">
                <a:latin typeface="Tw Cen MT"/>
                <a:cs typeface="Tw Cen MT"/>
              </a:rPr>
              <a:t>30</a:t>
            </a:r>
            <a:endParaRPr sz="1800">
              <a:latin typeface="Tw Cen MT"/>
              <a:cs typeface="Tw Cen MT"/>
            </a:endParaRPr>
          </a:p>
          <a:p>
            <a:pPr algn="just" marL="12700" marR="340995" indent="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1800">
                <a:latin typeface="Tw Cen MT"/>
                <a:cs typeface="Tw Cen MT"/>
              </a:rPr>
              <a:t>File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Form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4136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claim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credit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on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their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individual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tax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return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proprietor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deducts</a:t>
            </a:r>
            <a:r>
              <a:rPr dirty="0" sz="1800" spc="-4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cost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of</a:t>
            </a:r>
            <a:r>
              <a:rPr dirty="0" sz="1800" spc="5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fuel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on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their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income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tax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return </a:t>
            </a:r>
            <a:r>
              <a:rPr dirty="0" sz="1800">
                <a:latin typeface="Tw Cen MT"/>
                <a:cs typeface="Tw Cen MT"/>
              </a:rPr>
              <a:t>(Schedule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C)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includes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fuel tax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credit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in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gross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income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280160"/>
            <a:ext cx="533400" cy="228600"/>
          </a:xfrm>
          <a:custGeom>
            <a:avLst/>
            <a:gdLst/>
            <a:ahLst/>
            <a:cxnLst/>
            <a:rect l="l" t="t" r="r" b="b"/>
            <a:pathLst>
              <a:path w="533400" h="228600">
                <a:moveTo>
                  <a:pt x="533400" y="0"/>
                </a:moveTo>
                <a:lnTo>
                  <a:pt x="0" y="0"/>
                </a:lnTo>
                <a:lnTo>
                  <a:pt x="0" y="228600"/>
                </a:lnTo>
                <a:lnTo>
                  <a:pt x="533400" y="228600"/>
                </a:lnTo>
                <a:lnTo>
                  <a:pt x="5334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90550" y="1280160"/>
            <a:ext cx="8553450" cy="228600"/>
          </a:xfrm>
          <a:custGeom>
            <a:avLst/>
            <a:gdLst/>
            <a:ahLst/>
            <a:cxnLst/>
            <a:rect l="l" t="t" r="r" b="b"/>
            <a:pathLst>
              <a:path w="8553450" h="228600">
                <a:moveTo>
                  <a:pt x="8553450" y="0"/>
                </a:moveTo>
                <a:lnTo>
                  <a:pt x="0" y="0"/>
                </a:lnTo>
                <a:lnTo>
                  <a:pt x="0" y="228600"/>
                </a:lnTo>
                <a:lnTo>
                  <a:pt x="8553450" y="228600"/>
                </a:lnTo>
                <a:lnTo>
                  <a:pt x="8553450" y="0"/>
                </a:lnTo>
                <a:close/>
              </a:path>
            </a:pathLst>
          </a:custGeom>
          <a:solidFill>
            <a:srgbClr val="8418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Sources</a:t>
            </a: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0739" y="5638800"/>
            <a:ext cx="921424" cy="92142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64540" y="1925828"/>
            <a:ext cx="648144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w Cen MT"/>
                <a:cs typeface="Tw Cen MT"/>
              </a:rPr>
              <a:t>Information</a:t>
            </a:r>
            <a:r>
              <a:rPr dirty="0" sz="1800" spc="-6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from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today’s</a:t>
            </a:r>
            <a:r>
              <a:rPr dirty="0" sz="1800" spc="-6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presentation</a:t>
            </a:r>
            <a:r>
              <a:rPr dirty="0" sz="1800" spc="-7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was</a:t>
            </a:r>
            <a:r>
              <a:rPr dirty="0" sz="1800" spc="-5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compiled</a:t>
            </a:r>
            <a:r>
              <a:rPr dirty="0" sz="1800" spc="-5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from</a:t>
            </a:r>
            <a:r>
              <a:rPr dirty="0" sz="1800" spc="-5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the</a:t>
            </a:r>
            <a:r>
              <a:rPr dirty="0" sz="1800" spc="-5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following:</a:t>
            </a:r>
            <a:endParaRPr sz="1800">
              <a:latin typeface="Tw Cen MT"/>
              <a:cs typeface="Tw Cen MT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w Cen MT"/>
                <a:cs typeface="Tw Cen MT"/>
              </a:rPr>
              <a:t>IRS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Publication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510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–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Excise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 spc="-25">
                <a:latin typeface="Tw Cen MT"/>
                <a:cs typeface="Tw Cen MT"/>
              </a:rPr>
              <a:t>Taxes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–</a:t>
            </a:r>
            <a:r>
              <a:rPr dirty="0" sz="1800" spc="-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Chapters</a:t>
            </a:r>
            <a:r>
              <a:rPr dirty="0" sz="1800" spc="-4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1</a:t>
            </a:r>
            <a:r>
              <a:rPr dirty="0" sz="1800" spc="-2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35">
                <a:latin typeface="Tw Cen MT"/>
                <a:cs typeface="Tw Cen MT"/>
              </a:rPr>
              <a:t> </a:t>
            </a:r>
            <a:r>
              <a:rPr dirty="0" sz="1800" spc="-50">
                <a:latin typeface="Tw Cen MT"/>
                <a:cs typeface="Tw Cen MT"/>
              </a:rPr>
              <a:t>2</a:t>
            </a:r>
            <a:endParaRPr sz="1800">
              <a:latin typeface="Tw Cen MT"/>
              <a:cs typeface="Tw Cen MT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w Cen MT"/>
                <a:cs typeface="Tw Cen MT"/>
              </a:rPr>
              <a:t>IRS</a:t>
            </a:r>
            <a:r>
              <a:rPr dirty="0" sz="1800" spc="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Form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4136</a:t>
            </a:r>
            <a:r>
              <a:rPr dirty="0" sz="1800" spc="-3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10">
                <a:latin typeface="Tw Cen MT"/>
                <a:cs typeface="Tw Cen MT"/>
              </a:rPr>
              <a:t> instructions</a:t>
            </a:r>
            <a:endParaRPr sz="1800">
              <a:latin typeface="Tw Cen MT"/>
              <a:cs typeface="Tw Cen MT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w Cen MT"/>
                <a:cs typeface="Tw Cen MT"/>
              </a:rPr>
              <a:t>IRS</a:t>
            </a:r>
            <a:r>
              <a:rPr dirty="0" sz="1800" spc="1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Form 8849,</a:t>
            </a:r>
            <a:r>
              <a:rPr dirty="0" sz="1800" spc="-2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Schedule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1</a:t>
            </a:r>
            <a:r>
              <a:rPr dirty="0" sz="1800" spc="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instructions</a:t>
            </a:r>
            <a:endParaRPr sz="1800">
              <a:latin typeface="Tw Cen MT"/>
              <a:cs typeface="Tw Cen MT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w Cen MT"/>
                <a:cs typeface="Tw Cen MT"/>
              </a:rPr>
              <a:t>IRS</a:t>
            </a:r>
            <a:r>
              <a:rPr dirty="0" sz="1800" spc="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Form 720,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Schedule</a:t>
            </a:r>
            <a:r>
              <a:rPr dirty="0" sz="1800" spc="-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C</a:t>
            </a:r>
            <a:r>
              <a:rPr dirty="0" sz="1800" spc="10">
                <a:latin typeface="Tw Cen MT"/>
                <a:cs typeface="Tw Cen MT"/>
              </a:rPr>
              <a:t> </a:t>
            </a:r>
            <a:r>
              <a:rPr dirty="0" sz="1800">
                <a:latin typeface="Tw Cen MT"/>
                <a:cs typeface="Tw Cen MT"/>
              </a:rPr>
              <a:t>and</a:t>
            </a:r>
            <a:r>
              <a:rPr dirty="0" sz="1800" spc="-5">
                <a:latin typeface="Tw Cen MT"/>
                <a:cs typeface="Tw Cen MT"/>
              </a:rPr>
              <a:t> </a:t>
            </a:r>
            <a:r>
              <a:rPr dirty="0" sz="1800" spc="-10">
                <a:latin typeface="Tw Cen MT"/>
                <a:cs typeface="Tw Cen MT"/>
              </a:rPr>
              <a:t>instructions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280160"/>
            <a:ext cx="533400" cy="228600"/>
          </a:xfrm>
          <a:custGeom>
            <a:avLst/>
            <a:gdLst/>
            <a:ahLst/>
            <a:cxnLst/>
            <a:rect l="l" t="t" r="r" b="b"/>
            <a:pathLst>
              <a:path w="533400" h="228600">
                <a:moveTo>
                  <a:pt x="533400" y="0"/>
                </a:moveTo>
                <a:lnTo>
                  <a:pt x="0" y="0"/>
                </a:lnTo>
                <a:lnTo>
                  <a:pt x="0" y="228600"/>
                </a:lnTo>
                <a:lnTo>
                  <a:pt x="533400" y="228600"/>
                </a:lnTo>
                <a:lnTo>
                  <a:pt x="5334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90550" y="1280160"/>
            <a:ext cx="8553450" cy="228600"/>
          </a:xfrm>
          <a:custGeom>
            <a:avLst/>
            <a:gdLst/>
            <a:ahLst/>
            <a:cxnLst/>
            <a:rect l="l" t="t" r="r" b="b"/>
            <a:pathLst>
              <a:path w="8553450" h="228600">
                <a:moveTo>
                  <a:pt x="8553450" y="0"/>
                </a:moveTo>
                <a:lnTo>
                  <a:pt x="0" y="0"/>
                </a:lnTo>
                <a:lnTo>
                  <a:pt x="0" y="228600"/>
                </a:lnTo>
                <a:lnTo>
                  <a:pt x="8553450" y="228600"/>
                </a:lnTo>
                <a:lnTo>
                  <a:pt x="8553450" y="0"/>
                </a:lnTo>
                <a:close/>
              </a:path>
            </a:pathLst>
          </a:custGeom>
          <a:solidFill>
            <a:srgbClr val="84181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91313" y="1635264"/>
            <a:ext cx="4961255" cy="3867785"/>
            <a:chOff x="91313" y="1635264"/>
            <a:chExt cx="4961255" cy="3867785"/>
          </a:xfrm>
        </p:grpSpPr>
        <p:sp>
          <p:nvSpPr>
            <p:cNvPr id="5" name="object 5" descr=""/>
            <p:cNvSpPr/>
            <p:nvPr/>
          </p:nvSpPr>
          <p:spPr>
            <a:xfrm>
              <a:off x="97663" y="1641614"/>
              <a:ext cx="4948555" cy="3855085"/>
            </a:xfrm>
            <a:custGeom>
              <a:avLst/>
              <a:gdLst/>
              <a:ahLst/>
              <a:cxnLst/>
              <a:rect l="l" t="t" r="r" b="b"/>
              <a:pathLst>
                <a:path w="4948555" h="3855085">
                  <a:moveTo>
                    <a:pt x="4948008" y="0"/>
                  </a:moveTo>
                  <a:lnTo>
                    <a:pt x="0" y="0"/>
                  </a:lnTo>
                  <a:lnTo>
                    <a:pt x="0" y="3854780"/>
                  </a:lnTo>
                  <a:lnTo>
                    <a:pt x="4948008" y="3854780"/>
                  </a:lnTo>
                  <a:lnTo>
                    <a:pt x="4948008" y="0"/>
                  </a:lnTo>
                  <a:close/>
                </a:path>
              </a:pathLst>
            </a:custGeom>
            <a:solidFill>
              <a:srgbClr val="570B0E">
                <a:alpha val="5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7663" y="1641614"/>
              <a:ext cx="4948555" cy="3855085"/>
            </a:xfrm>
            <a:custGeom>
              <a:avLst/>
              <a:gdLst/>
              <a:ahLst/>
              <a:cxnLst/>
              <a:rect l="l" t="t" r="r" b="b"/>
              <a:pathLst>
                <a:path w="4948555" h="3855085">
                  <a:moveTo>
                    <a:pt x="0" y="0"/>
                  </a:moveTo>
                  <a:lnTo>
                    <a:pt x="4948008" y="0"/>
                  </a:lnTo>
                  <a:lnTo>
                    <a:pt x="4948008" y="3854780"/>
                  </a:lnTo>
                  <a:lnTo>
                    <a:pt x="0" y="38547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239451" y="2014400"/>
            <a:ext cx="4662805" cy="2843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3145"/>
              </a:lnSpc>
              <a:spcBef>
                <a:spcPts val="125"/>
              </a:spcBef>
            </a:pPr>
            <a:r>
              <a:rPr dirty="0" u="sng" sz="2900" b="1">
                <a:uFill>
                  <a:solidFill>
                    <a:srgbClr val="000000"/>
                  </a:solidFill>
                </a:uFill>
                <a:latin typeface="Tw Cen MT"/>
                <a:cs typeface="Tw Cen MT"/>
              </a:rPr>
              <a:t>Visit</a:t>
            </a:r>
            <a:r>
              <a:rPr dirty="0" u="sng" sz="2900" spc="30" b="1">
                <a:uFill>
                  <a:solidFill>
                    <a:srgbClr val="000000"/>
                  </a:solidFill>
                </a:uFill>
                <a:latin typeface="Tw Cen MT"/>
                <a:cs typeface="Tw Cen MT"/>
              </a:rPr>
              <a:t> </a:t>
            </a:r>
            <a:r>
              <a:rPr dirty="0" u="sng" sz="2900" b="1">
                <a:uFill>
                  <a:solidFill>
                    <a:srgbClr val="000000"/>
                  </a:solidFill>
                </a:uFill>
                <a:latin typeface="Tw Cen MT"/>
                <a:cs typeface="Tw Cen MT"/>
              </a:rPr>
              <a:t>our</a:t>
            </a:r>
            <a:r>
              <a:rPr dirty="0" u="sng" sz="2900" spc="-5" b="1">
                <a:uFill>
                  <a:solidFill>
                    <a:srgbClr val="000000"/>
                  </a:solidFill>
                </a:uFill>
                <a:latin typeface="Tw Cen MT"/>
                <a:cs typeface="Tw Cen MT"/>
              </a:rPr>
              <a:t> </a:t>
            </a:r>
            <a:r>
              <a:rPr dirty="0" u="sng" sz="2900" spc="-10" b="1">
                <a:uFill>
                  <a:solidFill>
                    <a:srgbClr val="000000"/>
                  </a:solidFill>
                </a:uFill>
                <a:latin typeface="Tw Cen MT"/>
                <a:cs typeface="Tw Cen MT"/>
              </a:rPr>
              <a:t>website:</a:t>
            </a:r>
            <a:endParaRPr sz="2900">
              <a:latin typeface="Tw Cen MT"/>
              <a:cs typeface="Tw Cen MT"/>
            </a:endParaRPr>
          </a:p>
          <a:p>
            <a:pPr algn="ctr">
              <a:lnSpc>
                <a:spcPts val="3145"/>
              </a:lnSpc>
            </a:pPr>
            <a:r>
              <a:rPr dirty="0" sz="2900" spc="-10">
                <a:latin typeface="Tw Cen MT"/>
                <a:cs typeface="Tw Cen MT"/>
              </a:rPr>
              <a:t>walzgroupcpa.com</a:t>
            </a:r>
            <a:endParaRPr sz="2900">
              <a:latin typeface="Tw Cen MT"/>
              <a:cs typeface="Tw Cen MT"/>
            </a:endParaRPr>
          </a:p>
          <a:p>
            <a:pPr>
              <a:lnSpc>
                <a:spcPct val="100000"/>
              </a:lnSpc>
              <a:spcBef>
                <a:spcPts val="1220"/>
              </a:spcBef>
            </a:pPr>
            <a:endParaRPr sz="2900">
              <a:latin typeface="Tw Cen MT"/>
              <a:cs typeface="Tw Cen MT"/>
            </a:endParaRPr>
          </a:p>
          <a:p>
            <a:pPr algn="ctr" marL="2540">
              <a:lnSpc>
                <a:spcPct val="100000"/>
              </a:lnSpc>
              <a:spcBef>
                <a:spcPts val="5"/>
              </a:spcBef>
            </a:pPr>
            <a:r>
              <a:rPr dirty="0" u="sng" sz="2900" b="1">
                <a:uFill>
                  <a:solidFill>
                    <a:srgbClr val="000000"/>
                  </a:solidFill>
                </a:uFill>
                <a:latin typeface="Tw Cen MT"/>
                <a:cs typeface="Tw Cen MT"/>
              </a:rPr>
              <a:t>Contact</a:t>
            </a:r>
            <a:r>
              <a:rPr dirty="0" u="sng" sz="2900" spc="55" b="1">
                <a:uFill>
                  <a:solidFill>
                    <a:srgbClr val="000000"/>
                  </a:solidFill>
                </a:uFill>
                <a:latin typeface="Tw Cen MT"/>
                <a:cs typeface="Tw Cen MT"/>
              </a:rPr>
              <a:t> </a:t>
            </a:r>
            <a:r>
              <a:rPr dirty="0" u="sng" sz="2900" spc="-25" b="1">
                <a:uFill>
                  <a:solidFill>
                    <a:srgbClr val="000000"/>
                  </a:solidFill>
                </a:uFill>
                <a:latin typeface="Tw Cen MT"/>
                <a:cs typeface="Tw Cen MT"/>
              </a:rPr>
              <a:t>us:</a:t>
            </a:r>
            <a:endParaRPr sz="2900">
              <a:latin typeface="Tw Cen MT"/>
              <a:cs typeface="Tw Cen MT"/>
            </a:endParaRPr>
          </a:p>
          <a:p>
            <a:pPr algn="ctr" marL="635">
              <a:lnSpc>
                <a:spcPct val="100000"/>
              </a:lnSpc>
              <a:spcBef>
                <a:spcPts val="525"/>
              </a:spcBef>
            </a:pPr>
            <a:r>
              <a:rPr dirty="0" sz="2900">
                <a:latin typeface="Tw Cen MT"/>
                <a:cs typeface="Tw Cen MT"/>
              </a:rPr>
              <a:t>717-</a:t>
            </a:r>
            <a:r>
              <a:rPr dirty="0" sz="2900" spc="-10">
                <a:latin typeface="Tw Cen MT"/>
                <a:cs typeface="Tw Cen MT"/>
              </a:rPr>
              <a:t>392-</a:t>
            </a:r>
            <a:r>
              <a:rPr dirty="0" sz="2900" spc="-20">
                <a:latin typeface="Tw Cen MT"/>
                <a:cs typeface="Tw Cen MT"/>
              </a:rPr>
              <a:t>8200</a:t>
            </a:r>
            <a:endParaRPr sz="2900">
              <a:latin typeface="Tw Cen MT"/>
              <a:cs typeface="Tw Cen MT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2900" spc="-10">
                <a:latin typeface="Tw Cen MT"/>
                <a:cs typeface="Tw Cen MT"/>
                <a:hlinkClick r:id="rId2"/>
              </a:rPr>
              <a:t>contactwg@walzgroupcpa.com</a:t>
            </a:r>
            <a:endParaRPr sz="2900">
              <a:latin typeface="Tw Cen MT"/>
              <a:cs typeface="Tw Cen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1976" y="847344"/>
            <a:ext cx="4002023" cy="5154167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-9525" y="838141"/>
            <a:ext cx="868680" cy="865505"/>
            <a:chOff x="-9525" y="838141"/>
            <a:chExt cx="868680" cy="865505"/>
          </a:xfrm>
        </p:grpSpPr>
        <p:sp>
          <p:nvSpPr>
            <p:cNvPr id="10" name="object 10" descr=""/>
            <p:cNvSpPr/>
            <p:nvPr/>
          </p:nvSpPr>
          <p:spPr>
            <a:xfrm>
              <a:off x="746" y="847666"/>
              <a:ext cx="655320" cy="623570"/>
            </a:xfrm>
            <a:custGeom>
              <a:avLst/>
              <a:gdLst/>
              <a:ahLst/>
              <a:cxnLst/>
              <a:rect l="l" t="t" r="r" b="b"/>
              <a:pathLst>
                <a:path w="655320" h="623569">
                  <a:moveTo>
                    <a:pt x="655307" y="0"/>
                  </a:moveTo>
                  <a:lnTo>
                    <a:pt x="654418" y="40144"/>
                  </a:lnTo>
                  <a:lnTo>
                    <a:pt x="649233" y="81099"/>
                  </a:lnTo>
                  <a:lnTo>
                    <a:pt x="639960" y="122573"/>
                  </a:lnTo>
                  <a:lnTo>
                    <a:pt x="626805" y="164277"/>
                  </a:lnTo>
                  <a:lnTo>
                    <a:pt x="609978" y="205920"/>
                  </a:lnTo>
                  <a:lnTo>
                    <a:pt x="589686" y="247213"/>
                  </a:lnTo>
                  <a:lnTo>
                    <a:pt x="566137" y="287866"/>
                  </a:lnTo>
                  <a:lnTo>
                    <a:pt x="539538" y="327588"/>
                  </a:lnTo>
                  <a:lnTo>
                    <a:pt x="510098" y="366090"/>
                  </a:lnTo>
                  <a:lnTo>
                    <a:pt x="478024" y="403081"/>
                  </a:lnTo>
                  <a:lnTo>
                    <a:pt x="443524" y="438271"/>
                  </a:lnTo>
                  <a:lnTo>
                    <a:pt x="406806" y="471371"/>
                  </a:lnTo>
                  <a:lnTo>
                    <a:pt x="368078" y="502090"/>
                  </a:lnTo>
                  <a:lnTo>
                    <a:pt x="327547" y="530138"/>
                  </a:lnTo>
                  <a:lnTo>
                    <a:pt x="285421" y="555226"/>
                  </a:lnTo>
                  <a:lnTo>
                    <a:pt x="241909" y="577062"/>
                  </a:lnTo>
                  <a:lnTo>
                    <a:pt x="190850" y="597546"/>
                  </a:lnTo>
                  <a:lnTo>
                    <a:pt x="140603" y="612179"/>
                  </a:lnTo>
                  <a:lnTo>
                    <a:pt x="91695" y="620867"/>
                  </a:lnTo>
                  <a:lnTo>
                    <a:pt x="44652" y="623518"/>
                  </a:lnTo>
                  <a:lnTo>
                    <a:pt x="0" y="620039"/>
                  </a:lnTo>
                </a:path>
              </a:pathLst>
            </a:custGeom>
            <a:ln w="1905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857858"/>
              <a:ext cx="849630" cy="836294"/>
            </a:xfrm>
            <a:custGeom>
              <a:avLst/>
              <a:gdLst/>
              <a:ahLst/>
              <a:cxnLst/>
              <a:rect l="l" t="t" r="r" b="b"/>
              <a:pathLst>
                <a:path w="849630" h="836294">
                  <a:moveTo>
                    <a:pt x="849591" y="0"/>
                  </a:moveTo>
                  <a:lnTo>
                    <a:pt x="849159" y="38545"/>
                  </a:lnTo>
                  <a:lnTo>
                    <a:pt x="844936" y="78390"/>
                  </a:lnTo>
                  <a:lnTo>
                    <a:pt x="837076" y="119314"/>
                  </a:lnTo>
                  <a:lnTo>
                    <a:pt x="825730" y="161093"/>
                  </a:lnTo>
                  <a:lnTo>
                    <a:pt x="811051" y="203507"/>
                  </a:lnTo>
                  <a:lnTo>
                    <a:pt x="793193" y="246332"/>
                  </a:lnTo>
                  <a:lnTo>
                    <a:pt x="772307" y="289348"/>
                  </a:lnTo>
                  <a:lnTo>
                    <a:pt x="748546" y="332332"/>
                  </a:lnTo>
                  <a:lnTo>
                    <a:pt x="722063" y="375062"/>
                  </a:lnTo>
                  <a:lnTo>
                    <a:pt x="693010" y="417315"/>
                  </a:lnTo>
                  <a:lnTo>
                    <a:pt x="661541" y="458871"/>
                  </a:lnTo>
                  <a:lnTo>
                    <a:pt x="627808" y="499506"/>
                  </a:lnTo>
                  <a:lnTo>
                    <a:pt x="591963" y="539000"/>
                  </a:lnTo>
                  <a:lnTo>
                    <a:pt x="554159" y="577130"/>
                  </a:lnTo>
                  <a:lnTo>
                    <a:pt x="514548" y="613673"/>
                  </a:lnTo>
                  <a:lnTo>
                    <a:pt x="473284" y="648408"/>
                  </a:lnTo>
                  <a:lnTo>
                    <a:pt x="430519" y="681114"/>
                  </a:lnTo>
                  <a:lnTo>
                    <a:pt x="386405" y="711567"/>
                  </a:lnTo>
                  <a:lnTo>
                    <a:pt x="341096" y="739546"/>
                  </a:lnTo>
                  <a:lnTo>
                    <a:pt x="289921" y="767205"/>
                  </a:lnTo>
                  <a:lnTo>
                    <a:pt x="239422" y="790351"/>
                  </a:lnTo>
                  <a:lnTo>
                    <a:pt x="189932" y="808902"/>
                  </a:lnTo>
                  <a:lnTo>
                    <a:pt x="141784" y="822777"/>
                  </a:lnTo>
                  <a:lnTo>
                    <a:pt x="95310" y="831895"/>
                  </a:lnTo>
                  <a:lnTo>
                    <a:pt x="50844" y="836174"/>
                  </a:lnTo>
                  <a:lnTo>
                    <a:pt x="8718" y="835534"/>
                  </a:lnTo>
                  <a:lnTo>
                    <a:pt x="0" y="834288"/>
                  </a:lnTo>
                </a:path>
              </a:pathLst>
            </a:custGeom>
            <a:ln w="1905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0" y="5572130"/>
            <a:ext cx="409575" cy="424815"/>
          </a:xfrm>
          <a:custGeom>
            <a:avLst/>
            <a:gdLst/>
            <a:ahLst/>
            <a:cxnLst/>
            <a:rect l="l" t="t" r="r" b="b"/>
            <a:pathLst>
              <a:path w="409575" h="424814">
                <a:moveTo>
                  <a:pt x="0" y="721"/>
                </a:moveTo>
                <a:lnTo>
                  <a:pt x="61153" y="3408"/>
                </a:lnTo>
                <a:lnTo>
                  <a:pt x="105419" y="12117"/>
                </a:lnTo>
                <a:lnTo>
                  <a:pt x="147981" y="25843"/>
                </a:lnTo>
                <a:lnTo>
                  <a:pt x="188511" y="44306"/>
                </a:lnTo>
                <a:lnTo>
                  <a:pt x="226679" y="67224"/>
                </a:lnTo>
                <a:lnTo>
                  <a:pt x="262155" y="94316"/>
                </a:lnTo>
                <a:lnTo>
                  <a:pt x="294611" y="125301"/>
                </a:lnTo>
                <a:lnTo>
                  <a:pt x="323718" y="159897"/>
                </a:lnTo>
                <a:lnTo>
                  <a:pt x="349147" y="197822"/>
                </a:lnTo>
                <a:lnTo>
                  <a:pt x="370568" y="238795"/>
                </a:lnTo>
                <a:lnTo>
                  <a:pt x="387653" y="282535"/>
                </a:lnTo>
                <a:lnTo>
                  <a:pt x="400071" y="328761"/>
                </a:lnTo>
                <a:lnTo>
                  <a:pt x="407496" y="377190"/>
                </a:lnTo>
                <a:lnTo>
                  <a:pt x="409517" y="412759"/>
                </a:lnTo>
                <a:lnTo>
                  <a:pt x="409553" y="424637"/>
                </a:lnTo>
              </a:path>
            </a:pathLst>
          </a:custGeom>
          <a:ln w="19050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Brian Sweigart</dc:creator>
  <dc:title>Sales and Use Tax Discussion</dc:title>
  <dcterms:created xsi:type="dcterms:W3CDTF">2025-02-26T13:10:23Z</dcterms:created>
  <dcterms:modified xsi:type="dcterms:W3CDTF">2025-02-26T13:10:23Z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2025-02-26T00:00:00Z</vt:filetime>
  </property>
  <property fmtid="{D5CDD505-2E9C-101B-9397-08002B2CF9AE}" pid="3" name="Creator">
    <vt:lpwstr>Acrobat PDFMaker 24 for PowerPoint</vt:lpwstr>
  </property>
  <property fmtid="{D5CDD505-2E9C-101B-9397-08002B2CF9AE}" pid="4" name="LastSaved">
    <vt:filetime>2025-02-26T00:00:00Z</vt:filetime>
  </property>
  <property fmtid="{D5CDD505-2E9C-101B-9397-08002B2CF9AE}" pid="5" name="Producer">
    <vt:lpwstr>Adobe PDF Library 24.5.175</vt:lpwstr>
  </property>
</Properties>
</file>