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74" r:id="rId2"/>
    <p:sldId id="2775" r:id="rId3"/>
    <p:sldId id="2776" r:id="rId4"/>
    <p:sldId id="2774" r:id="rId5"/>
    <p:sldId id="420" r:id="rId6"/>
    <p:sldId id="1393" r:id="rId7"/>
    <p:sldId id="423" r:id="rId8"/>
    <p:sldId id="422" r:id="rId9"/>
    <p:sldId id="327" r:id="rId10"/>
    <p:sldId id="1395" r:id="rId11"/>
    <p:sldId id="2773" r:id="rId12"/>
    <p:sldId id="1401" r:id="rId13"/>
    <p:sldId id="1402" r:id="rId14"/>
    <p:sldId id="1404" r:id="rId15"/>
    <p:sldId id="1403" r:id="rId16"/>
    <p:sldId id="2777" r:id="rId17"/>
    <p:sldId id="2778" r:id="rId18"/>
    <p:sldId id="2779" r:id="rId19"/>
    <p:sldId id="2771" r:id="rId20"/>
    <p:sldId id="1409" r:id="rId21"/>
    <p:sldId id="1408" r:id="rId22"/>
    <p:sldId id="1411" r:id="rId23"/>
    <p:sldId id="1407" r:id="rId24"/>
    <p:sldId id="1410" r:id="rId25"/>
    <p:sldId id="1414" r:id="rId26"/>
    <p:sldId id="396" r:id="rId27"/>
    <p:sldId id="1345" r:id="rId28"/>
    <p:sldId id="2769" r:id="rId29"/>
    <p:sldId id="1342" r:id="rId30"/>
    <p:sldId id="1374" r:id="rId31"/>
    <p:sldId id="2780" r:id="rId32"/>
    <p:sldId id="1346" r:id="rId33"/>
    <p:sldId id="2781" r:id="rId34"/>
    <p:sldId id="2782" r:id="rId35"/>
    <p:sldId id="2783" r:id="rId36"/>
    <p:sldId id="131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ca Oyler" initials="RO" lastIdx="1" clrIdx="0">
    <p:extLst>
      <p:ext uri="{19B8F6BF-5375-455C-9EA6-DF929625EA0E}">
        <p15:presenceInfo xmlns:p15="http://schemas.microsoft.com/office/powerpoint/2012/main" userId="S::royler@pmta.org::928a5a94-22de-456f-a17f-0c7a28180d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1A268-CA65-4F4D-8BF9-A8BAA33D502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221E0-7077-4A35-8CBA-E0E466C1C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86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dirty="0"/>
              <a:t>Kelly</a:t>
            </a:r>
            <a:endParaRPr dirty="0"/>
          </a:p>
        </p:txBody>
      </p:sp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451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ABC98-DE85-F217-14FB-214D38958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2926A-58C2-EEE5-0AD7-8B6D50CA7A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B72B8-A778-E602-73E0-C9D89BD1B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90426-E084-ED0D-68C9-94873DDAB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773A-3632-4042-8D61-5B9DD5E598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5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30B8-D652-4898-9916-ECF00C5BC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D93D6-E566-4E81-A3F9-23BB0359B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BC1EA-6FEF-4B4B-81BF-114AFE3B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98A49-5AE5-4404-AB4B-78E35E6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82F8A-7249-4F89-B6F7-AB26E35B8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9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F926B-87BD-4601-BC19-19BB463B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42108-7108-4B20-841E-0F1FBB1A4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737EA-2F16-4405-9AA5-0BCAE9A2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95346-B1DA-412E-BBC6-60BFA209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983B8-935A-4A22-8449-86AC8257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1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9A2F9-38C1-4775-B5D9-E01B564D7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A6BA4-1507-4457-9A94-FEEE2D6B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2F8A0-D001-4818-A119-DFC80B7F9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83782-41A0-4838-A700-65D11728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C090D-C26E-48CB-A565-1BC7D94C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6885-398F-480E-929D-6EF5A5F15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4EC8E-89B5-4BB5-9C1C-1DE4AA4CB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44A32-306C-4508-91F8-336D85072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4EC39-6B71-4027-81CC-9C0285A5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BEC34-35BD-4347-ACB2-DB931799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66FBC-642F-4899-9D98-F06E6E5B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4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7913-297F-4DBE-A2B7-CDB36412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4D593-30F6-4293-900C-801642385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60493-C7A0-4591-A182-8EEDFEEBD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89F69-E1EC-4A32-9785-4B6056B40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C93E50-676F-4FD4-9F33-D6F928D6A1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57934B-CAF3-4598-A7EE-B84861A31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BC3953-F4A4-414F-B84E-BF466BE6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D7E81-612F-467C-B4C9-6AE2EBF9E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9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0A91-62AE-4B12-A78A-D4703D05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5EF52A-EA06-49B4-8F3E-24AEDFC96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A56039-BFA3-4728-827D-F2F46464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E30BD4-8498-4E6F-A2E1-27D38966A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8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703CBE-ACEF-4126-98A7-D082CCB3E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399AE7-E1E5-4127-8A81-5E5F7EE5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0145-5201-40E4-A044-52071E795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0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1D466-2420-49BE-8747-594D3C94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C51FE-6E51-4AB9-94BA-5A0DD7903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6BB2F-DFE2-463F-9728-70654507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BFCE2-7A46-4390-BC52-12B2F7C9F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C310E-4FA7-4B8E-8F52-0D045D6E2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85BA3-B390-45D5-912E-D7B2EA68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4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22CA1-1DB5-4C27-ABAB-4D593AD1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802A5-2D80-453B-98DE-41D12BD5C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267A7-E4C9-4801-9C42-E4872876D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02A2-08D3-4805-8A1A-7EA661C12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9BB34-B367-4B8E-A340-29D97BE1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F3DB4-04CC-4E9B-BF81-D485D038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DDCF-722A-45E5-9924-483F081FC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79FBF-CE0F-4B62-BA8B-594D5CE87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8498-6A05-45EC-886A-01C66C1D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32436-A113-4A12-AC92-9BA8A6D75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BF356-CA92-435F-88E4-51CDC2AE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444B2-80B0-4EA0-A8F2-18E1DECF08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05C17-0EBA-4799-98E8-026896BE2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1E80F-AC3D-4D3D-B6E8-84C36B39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D63FC-3F77-4E0C-86B6-8BA7B543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4A6EB-7637-4227-BAB9-1B8E4B3A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1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FDD533-1F1C-4EED-B919-19694424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Welcome to PMTA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02F35-E553-4322-8513-CDBA9C74E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sz="4400" dirty="0"/>
          </a:p>
          <a:p>
            <a:pPr lvl="0"/>
            <a:r>
              <a:rPr lang="en-US" sz="4400" dirty="0"/>
              <a:t>PA Trucking FFWD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47D87-8B43-4B7A-A037-BA2C1912A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0AF8D-C8F8-45E8-81DA-C78F21FBDBD2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46534-FF5B-4F29-B399-DBD52EE56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BA7CF-60E1-4A07-8802-C87421B25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26C0C-EAD8-49F5-B56C-B79849598B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8C6632C5-D892-4224-8047-F4866BBD94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8480"/>
            <a:ext cx="12192000" cy="250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1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mailto:royler@pmta.or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knife&#10;&#10;Description automatically generated">
            <a:extLst>
              <a:ext uri="{FF2B5EF4-FFF2-40B4-BE49-F238E27FC236}">
                <a16:creationId xmlns:a16="http://schemas.microsoft.com/office/drawing/2014/main" id="{F5E9D256-7C28-4D38-8F02-762A7C19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8480"/>
            <a:ext cx="12192000" cy="250952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6BDC7C4-1F69-409F-AEAB-8E871F4FD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8178" y="1547397"/>
            <a:ext cx="10175643" cy="892119"/>
          </a:xfrm>
        </p:spPr>
        <p:txBody>
          <a:bodyPr>
            <a:noAutofit/>
          </a:bodyPr>
          <a:lstStyle/>
          <a:p>
            <a:r>
              <a:rPr lang="en-US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2025 Safety &amp; Compliance Conference</a:t>
            </a:r>
          </a:p>
          <a:p>
            <a:endParaRPr lang="en-US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US" sz="4800" b="1" dirty="0"/>
              <a:t>Safer Together: The PMTA Advantage</a:t>
            </a:r>
          </a:p>
          <a:p>
            <a:r>
              <a:rPr lang="en-US" sz="4000" dirty="0"/>
              <a:t>Rebecca Oyler</a:t>
            </a:r>
          </a:p>
          <a:p>
            <a:r>
              <a:rPr lang="en-US" sz="2800" dirty="0"/>
              <a:t>Pennsylvania Motor Truck Association</a:t>
            </a:r>
          </a:p>
          <a:p>
            <a:r>
              <a:rPr lang="en-US" sz="2800" dirty="0"/>
              <a:t>February 28,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5246AE-90B8-D40D-4884-4CAA0C110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127" y="169644"/>
            <a:ext cx="2283498" cy="137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000">
        <p:fade/>
      </p:transition>
    </mc:Choice>
    <mc:Fallback xmlns="">
      <p:transition spd="med" advTm="24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315573-3266-D3FE-B7C4-9D35D3A31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4427" y="161514"/>
            <a:ext cx="8643145" cy="5339635"/>
          </a:xfrm>
        </p:spPr>
      </p:pic>
    </p:spTree>
    <p:extLst>
      <p:ext uri="{BB962C8B-B14F-4D97-AF65-F5344CB8AC3E}">
        <p14:creationId xmlns:p14="http://schemas.microsoft.com/office/powerpoint/2010/main" val="417924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6BE99E-DC3C-6A37-BA34-4D8D32904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4332" y="864778"/>
            <a:ext cx="10303335" cy="3736718"/>
          </a:xfrm>
        </p:spPr>
      </p:pic>
    </p:spTree>
    <p:extLst>
      <p:ext uri="{BB962C8B-B14F-4D97-AF65-F5344CB8AC3E}">
        <p14:creationId xmlns:p14="http://schemas.microsoft.com/office/powerpoint/2010/main" val="375996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232F9-BF82-2779-0AFF-B0B6E4D62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249"/>
            <a:ext cx="12192000" cy="634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89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No photo description available.">
            <a:extLst>
              <a:ext uri="{FF2B5EF4-FFF2-40B4-BE49-F238E27FC236}">
                <a16:creationId xmlns:a16="http://schemas.microsoft.com/office/drawing/2014/main" id="{34F2FDBB-6E9E-BBBE-47CA-48E8123B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533" y="347648"/>
            <a:ext cx="7977310" cy="51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46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text">
            <a:extLst>
              <a:ext uri="{FF2B5EF4-FFF2-40B4-BE49-F238E27FC236}">
                <a16:creationId xmlns:a16="http://schemas.microsoft.com/office/drawing/2014/main" id="{AD10DB57-BDED-70C0-4E11-53C1D9B0F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097" y="390770"/>
            <a:ext cx="384048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o photo description available.">
            <a:extLst>
              <a:ext uri="{FF2B5EF4-FFF2-40B4-BE49-F238E27FC236}">
                <a16:creationId xmlns:a16="http://schemas.microsoft.com/office/drawing/2014/main" id="{508BB3A4-A9A8-C5AB-B228-38263E783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9499"/>
            <a:ext cx="8125097" cy="440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No photo description available.">
            <a:extLst>
              <a:ext uri="{FF2B5EF4-FFF2-40B4-BE49-F238E27FC236}">
                <a16:creationId xmlns:a16="http://schemas.microsoft.com/office/drawing/2014/main" id="{2387989E-5351-E5D5-2159-994884A79A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20" y="215699"/>
            <a:ext cx="5059463" cy="379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923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3149-A665-C3B8-28FA-11F9E6A92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No photo description available.">
            <a:extLst>
              <a:ext uri="{FF2B5EF4-FFF2-40B4-BE49-F238E27FC236}">
                <a16:creationId xmlns:a16="http://schemas.microsoft.com/office/drawing/2014/main" id="{3F5287D2-8BFF-4069-F429-4FC360ACD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73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Title 1">
            <a:extLst>
              <a:ext uri="{FF2B5EF4-FFF2-40B4-BE49-F238E27FC236}">
                <a16:creationId xmlns:a16="http://schemas.microsoft.com/office/drawing/2014/main" id="{31A389C6-1C8F-0CCF-A0E7-12FFA1E6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28" y="18255"/>
            <a:ext cx="4250635" cy="1325563"/>
          </a:xfrm>
        </p:spPr>
        <p:txBody>
          <a:bodyPr/>
          <a:lstStyle/>
          <a:p>
            <a:r>
              <a:rPr lang="en-US" dirty="0"/>
              <a:t>PA Road Team</a:t>
            </a:r>
          </a:p>
        </p:txBody>
      </p:sp>
      <p:pic>
        <p:nvPicPr>
          <p:cNvPr id="3074" name="Picture 2" descr="May be an image of 2 people, car, road and text">
            <a:extLst>
              <a:ext uri="{FF2B5EF4-FFF2-40B4-BE49-F238E27FC236}">
                <a16:creationId xmlns:a16="http://schemas.microsoft.com/office/drawing/2014/main" id="{6E7A0B81-A27C-EE44-84BC-CDD57B7E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97" y="681036"/>
            <a:ext cx="6823675" cy="461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o photo description available.">
            <a:extLst>
              <a:ext uri="{FF2B5EF4-FFF2-40B4-BE49-F238E27FC236}">
                <a16:creationId xmlns:a16="http://schemas.microsoft.com/office/drawing/2014/main" id="{BE1A2452-951D-85FB-3C6C-14B8A4909C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1062" r="1499" b="17534"/>
          <a:stretch/>
        </p:blipFill>
        <p:spPr bwMode="auto">
          <a:xfrm>
            <a:off x="919882" y="1221376"/>
            <a:ext cx="3440485" cy="245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y be an image of 4 people and text">
            <a:extLst>
              <a:ext uri="{FF2B5EF4-FFF2-40B4-BE49-F238E27FC236}">
                <a16:creationId xmlns:a16="http://schemas.microsoft.com/office/drawing/2014/main" id="{91ECB996-2EBE-55A4-9102-0C09E17A1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7" r="2633"/>
          <a:stretch/>
        </p:blipFill>
        <p:spPr bwMode="auto">
          <a:xfrm>
            <a:off x="172278" y="3900016"/>
            <a:ext cx="4751822" cy="25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48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6C4CA-F4BB-F543-39BB-4A1A922E3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1251"/>
            <a:ext cx="10515600" cy="4351338"/>
          </a:xfrm>
        </p:spPr>
        <p:txBody>
          <a:bodyPr/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pic>
        <p:nvPicPr>
          <p:cNvPr id="8194" name="Picture 2" descr="May be an image of 8 people and text">
            <a:extLst>
              <a:ext uri="{FF2B5EF4-FFF2-40B4-BE49-F238E27FC236}">
                <a16:creationId xmlns:a16="http://schemas.microsoft.com/office/drawing/2014/main" id="{07C55D42-080A-212E-2837-AD7C735C8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" y="13458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ay be an image of 4 people and text">
            <a:extLst>
              <a:ext uri="{FF2B5EF4-FFF2-40B4-BE49-F238E27FC236}">
                <a16:creationId xmlns:a16="http://schemas.microsoft.com/office/drawing/2014/main" id="{F5BDC53E-7AA1-2933-A430-772385D8C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84" y="45514"/>
            <a:ext cx="4249783" cy="31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May be an image of 12 people, people studying, table and text">
            <a:extLst>
              <a:ext uri="{FF2B5EF4-FFF2-40B4-BE49-F238E27FC236}">
                <a16:creationId xmlns:a16="http://schemas.microsoft.com/office/drawing/2014/main" id="{1C6B8C3D-60BE-4833-7047-D524AC391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554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May be an image of 1 person, table and lighting">
            <a:extLst>
              <a:ext uri="{FF2B5EF4-FFF2-40B4-BE49-F238E27FC236}">
                <a16:creationId xmlns:a16="http://schemas.microsoft.com/office/drawing/2014/main" id="{688E9A34-8DD6-927A-2582-1FB359AD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812" y="2945880"/>
            <a:ext cx="5155475" cy="386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No photo description available.">
            <a:extLst>
              <a:ext uri="{FF2B5EF4-FFF2-40B4-BE49-F238E27FC236}">
                <a16:creationId xmlns:a16="http://schemas.microsoft.com/office/drawing/2014/main" id="{1E2D5CFC-07A3-3B37-611A-67C9C24E0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265" y="103798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ay be an image of 8 people and people skeet shooting">
            <a:extLst>
              <a:ext uri="{FF2B5EF4-FFF2-40B4-BE49-F238E27FC236}">
                <a16:creationId xmlns:a16="http://schemas.microsoft.com/office/drawing/2014/main" id="{3F9016AD-3CCE-F456-0CA9-59942FAAF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926" y="3476262"/>
            <a:ext cx="4472961" cy="335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58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o photo description available.">
            <a:extLst>
              <a:ext uri="{FF2B5EF4-FFF2-40B4-BE49-F238E27FC236}">
                <a16:creationId xmlns:a16="http://schemas.microsoft.com/office/drawing/2014/main" id="{270EC47F-743F-7607-71CA-84043C59B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027" y="193974"/>
            <a:ext cx="4934465" cy="370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y be an image of text">
            <a:extLst>
              <a:ext uri="{FF2B5EF4-FFF2-40B4-BE49-F238E27FC236}">
                <a16:creationId xmlns:a16="http://schemas.microsoft.com/office/drawing/2014/main" id="{C7738757-E414-5B65-460F-E69726700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7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76594A-8DB3-446D-EC92-4D17FB8B6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42" y="3594003"/>
            <a:ext cx="3992274" cy="2985527"/>
          </a:xfrm>
          <a:prstGeom prst="rect">
            <a:avLst/>
          </a:prstGeom>
        </p:spPr>
      </p:pic>
      <p:pic>
        <p:nvPicPr>
          <p:cNvPr id="2050" name="Picture 2" descr="May be an image of 12 people">
            <a:extLst>
              <a:ext uri="{FF2B5EF4-FFF2-40B4-BE49-F238E27FC236}">
                <a16:creationId xmlns:a16="http://schemas.microsoft.com/office/drawing/2014/main" id="{AB365E6A-7FDD-20DF-90AE-F459FEEC6F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55" r="3137"/>
          <a:stretch/>
        </p:blipFill>
        <p:spPr bwMode="auto">
          <a:xfrm>
            <a:off x="4997158" y="3977194"/>
            <a:ext cx="6802329" cy="284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C0934D-CFAF-5392-B502-118F4A0DA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8602" y="2858264"/>
            <a:ext cx="90868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95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48A1CD7E-C480-41E7-A1F0-CC21A3D74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9" r="9175" b="28722"/>
          <a:stretch/>
        </p:blipFill>
        <p:spPr bwMode="auto">
          <a:xfrm>
            <a:off x="30982" y="1626781"/>
            <a:ext cx="6508955" cy="24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o photo description available.">
            <a:extLst>
              <a:ext uri="{FF2B5EF4-FFF2-40B4-BE49-F238E27FC236}">
                <a16:creationId xmlns:a16="http://schemas.microsoft.com/office/drawing/2014/main" id="{92D1C524-CF94-E276-702B-501AA517FD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8" t="38605" r="17946" b="14729"/>
          <a:stretch/>
        </p:blipFill>
        <p:spPr bwMode="auto">
          <a:xfrm>
            <a:off x="5805377" y="3572539"/>
            <a:ext cx="612435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No photo description available.">
            <a:extLst>
              <a:ext uri="{FF2B5EF4-FFF2-40B4-BE49-F238E27FC236}">
                <a16:creationId xmlns:a16="http://schemas.microsoft.com/office/drawing/2014/main" id="{80827B5C-2E28-5F8D-7CC3-844D30058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t="29303" r="12775" b="20619"/>
          <a:stretch/>
        </p:blipFill>
        <p:spPr bwMode="auto">
          <a:xfrm>
            <a:off x="241004" y="4072271"/>
            <a:ext cx="5492095" cy="262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No photo description available.">
            <a:extLst>
              <a:ext uri="{FF2B5EF4-FFF2-40B4-BE49-F238E27FC236}">
                <a16:creationId xmlns:a16="http://schemas.microsoft.com/office/drawing/2014/main" id="{6E22B149-9FB1-05ED-05DE-5AF7B9EF9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943" y="159487"/>
            <a:ext cx="3260653" cy="24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No photo description available.">
            <a:extLst>
              <a:ext uri="{FF2B5EF4-FFF2-40B4-BE49-F238E27FC236}">
                <a16:creationId xmlns:a16="http://schemas.microsoft.com/office/drawing/2014/main" id="{BA19C0B6-E877-D926-9E56-75965A707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7" t="19630" r="3997" b="3581"/>
          <a:stretch/>
        </p:blipFill>
        <p:spPr bwMode="auto">
          <a:xfrm>
            <a:off x="926572" y="159487"/>
            <a:ext cx="2222675" cy="191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ay be an image of 2 people, road and text">
            <a:extLst>
              <a:ext uri="{FF2B5EF4-FFF2-40B4-BE49-F238E27FC236}">
                <a16:creationId xmlns:a16="http://schemas.microsoft.com/office/drawing/2014/main" id="{28413958-7A11-B5FE-5A27-BE0376112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375" y="200499"/>
            <a:ext cx="4755825" cy="374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91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504AB2-43AD-3FB2-0BAB-69B6C8811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70" y="121185"/>
            <a:ext cx="9655859" cy="544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2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664103-8B2C-56C0-30EC-6B8ABF29A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7286"/>
          <a:stretch/>
        </p:blipFill>
        <p:spPr>
          <a:xfrm>
            <a:off x="1922583" y="826266"/>
            <a:ext cx="8036665" cy="409025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29BF273-6E8A-7CB5-1422-E9EC37D09B5F}"/>
              </a:ext>
            </a:extLst>
          </p:cNvPr>
          <p:cNvSpPr/>
          <p:nvPr/>
        </p:nvSpPr>
        <p:spPr>
          <a:xfrm>
            <a:off x="1663547" y="4439797"/>
            <a:ext cx="8295701" cy="6169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52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DC7E27-7967-B968-CF2C-4B781EB19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47" y="1277958"/>
            <a:ext cx="11083162" cy="276253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E297EF5-B107-ACB6-33AE-BB6EE1AA5588}"/>
              </a:ext>
            </a:extLst>
          </p:cNvPr>
          <p:cNvSpPr/>
          <p:nvPr/>
        </p:nvSpPr>
        <p:spPr>
          <a:xfrm>
            <a:off x="10708395" y="3473155"/>
            <a:ext cx="473725" cy="4379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53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6AA4B6-AF63-76F2-A2EB-955C67314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09" y="1520327"/>
            <a:ext cx="9251412" cy="286685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272E2D5-21EE-BBEB-4288-837669DB6DAE}"/>
              </a:ext>
            </a:extLst>
          </p:cNvPr>
          <p:cNvSpPr/>
          <p:nvPr/>
        </p:nvSpPr>
        <p:spPr>
          <a:xfrm>
            <a:off x="3514818" y="2864386"/>
            <a:ext cx="7008803" cy="21372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79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C0BDFF-21D1-6376-B424-AB5CD4A0F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013" y="342681"/>
            <a:ext cx="8429318" cy="5160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307C0A-355F-2FC9-95E2-4A9EBC736E65}"/>
              </a:ext>
            </a:extLst>
          </p:cNvPr>
          <p:cNvSpPr txBox="1"/>
          <p:nvPr/>
        </p:nvSpPr>
        <p:spPr>
          <a:xfrm>
            <a:off x="2743200" y="6515319"/>
            <a:ext cx="9000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https://www.trucking.org/news-insights/ata-releases-updated-driver-shortage-report-and-forecast</a:t>
            </a:r>
          </a:p>
        </p:txBody>
      </p:sp>
    </p:spTree>
    <p:extLst>
      <p:ext uri="{BB962C8B-B14F-4D97-AF65-F5344CB8AC3E}">
        <p14:creationId xmlns:p14="http://schemas.microsoft.com/office/powerpoint/2010/main" val="137935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4EEC12-D150-D2F0-D952-363ECD184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946" y="1345474"/>
            <a:ext cx="9352107" cy="2974646"/>
          </a:xfrm>
        </p:spPr>
      </p:pic>
    </p:spTree>
    <p:extLst>
      <p:ext uri="{BB962C8B-B14F-4D97-AF65-F5344CB8AC3E}">
        <p14:creationId xmlns:p14="http://schemas.microsoft.com/office/powerpoint/2010/main" val="2763050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573B5C-37DB-694A-9FE9-4BB5246E2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597" y="1653165"/>
            <a:ext cx="9240806" cy="2665617"/>
          </a:xfrm>
        </p:spPr>
      </p:pic>
    </p:spTree>
    <p:extLst>
      <p:ext uri="{BB962C8B-B14F-4D97-AF65-F5344CB8AC3E}">
        <p14:creationId xmlns:p14="http://schemas.microsoft.com/office/powerpoint/2010/main" val="1578441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E7E3C1-46E8-E53D-1327-3079086E5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80987"/>
            <a:ext cx="548640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78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B0CC2-2B95-22D4-5B8D-EB3A3BE4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over crowed truck parking graphic">
            <a:extLst>
              <a:ext uri="{FF2B5EF4-FFF2-40B4-BE49-F238E27FC236}">
                <a16:creationId xmlns:a16="http://schemas.microsoft.com/office/drawing/2014/main" id="{032F6A35-9C77-FAB4-59DF-568753E97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80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94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679CC7-BF89-A516-9355-085ECC895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0" y="76200"/>
            <a:ext cx="68199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24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3DA7BD-2476-CAE4-FFD6-E5B9F2200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87" y="276225"/>
            <a:ext cx="76676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41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49D39F-3623-909A-9C90-B610B4F8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228600"/>
            <a:ext cx="1125855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75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0FE8E4-C29C-3BD1-0476-1E27A6CD8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446" y="-41003"/>
            <a:ext cx="8945696" cy="69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41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88CE5-3722-F1C3-588A-B40740488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404812"/>
            <a:ext cx="106108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8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BCEF-4B3E-44BC-B927-0CCAA6EF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74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Omnibus Low-NOx Rule in PA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984791-40DD-CC58-0632-FD82A3534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698" y="1381017"/>
            <a:ext cx="10515600" cy="4351338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Adopted in 2002 and in effect MY04 and after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PA adopted CA’s regulation by reference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Trucks may not be sold, imported, delivered, purchased, leased, rented, acquired, or received if they don’t comply with CARB emissions requirements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When CARB rules update, PA rules update automatically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Rules were similar to EPA’s until recently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20F05C0-FBB1-3C86-12F3-3935F39E0F9D}"/>
              </a:ext>
            </a:extLst>
          </p:cNvPr>
          <p:cNvSpPr txBox="1">
            <a:spLocks/>
          </p:cNvSpPr>
          <p:nvPr/>
        </p:nvSpPr>
        <p:spPr>
          <a:xfrm>
            <a:off x="1101208" y="1970062"/>
            <a:ext cx="9144000" cy="266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607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D384DE-F506-6CC6-815C-9BFAC1DD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0"/>
            <a:ext cx="9810750" cy="66008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7893F77-7574-4E08-875E-2E1B129D8F2A}"/>
              </a:ext>
            </a:extLst>
          </p:cNvPr>
          <p:cNvSpPr/>
          <p:nvPr/>
        </p:nvSpPr>
        <p:spPr>
          <a:xfrm>
            <a:off x="6817007" y="1761930"/>
            <a:ext cx="3880883" cy="7549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35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5041A-927D-9DBF-3B9C-816381F5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1F5EA9-C27B-B692-240D-067EA3B68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3" y="42862"/>
            <a:ext cx="1100414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65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EV regulation">
            <a:extLst>
              <a:ext uri="{FF2B5EF4-FFF2-40B4-BE49-F238E27FC236}">
                <a16:creationId xmlns:a16="http://schemas.microsoft.com/office/drawing/2014/main" id="{DA08D78B-6D6B-FAED-B02C-F6C670D19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" y="0"/>
            <a:ext cx="11428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035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691C4E8-234C-59BA-7684-4FA1C5434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947" y="-78608"/>
            <a:ext cx="10515600" cy="1325563"/>
          </a:xfrm>
        </p:spPr>
        <p:txBody>
          <a:bodyPr/>
          <a:lstStyle/>
          <a:p>
            <a:r>
              <a:rPr lang="en-US" dirty="0"/>
              <a:t>Advanced Clean Trucks Rule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D4A440-C729-F716-FF98-0BBCA90EE6DA}"/>
              </a:ext>
            </a:extLst>
          </p:cNvPr>
          <p:cNvSpPr txBox="1"/>
          <p:nvPr/>
        </p:nvSpPr>
        <p:spPr>
          <a:xfrm>
            <a:off x="212651" y="6507126"/>
            <a:ext cx="5071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https://www.gladstein.org/trending-topic/advanced-clean-truck-rule/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89F01-ED50-7C77-270D-939D40DA0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676"/>
            <a:ext cx="7543800" cy="5505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B365FB-4C8F-9561-84CC-55F4526A9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12" y="2717726"/>
            <a:ext cx="5695491" cy="37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95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5C8FB6-AACB-6CAF-A850-0A1086541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74" y="0"/>
            <a:ext cx="9731829" cy="64107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576283-D884-5A2C-0F7C-10F8E5A735ED}"/>
              </a:ext>
            </a:extLst>
          </p:cNvPr>
          <p:cNvSpPr txBox="1"/>
          <p:nvPr/>
        </p:nvSpPr>
        <p:spPr>
          <a:xfrm>
            <a:off x="561703" y="6486646"/>
            <a:ext cx="11630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https://www.epa.gov/transportation-air-pollution-and-climate-change/accomplishments-and-successes-reducing-air#:~:text=Compared%20to%201970%20vehicle%20models,percent%20cleaner%20than%201970%20models.</a:t>
            </a:r>
          </a:p>
        </p:txBody>
      </p:sp>
    </p:spTree>
    <p:extLst>
      <p:ext uri="{BB962C8B-B14F-4D97-AF65-F5344CB8AC3E}">
        <p14:creationId xmlns:p14="http://schemas.microsoft.com/office/powerpoint/2010/main" val="979749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04982-8608-FD32-DA85-1DC043D7F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389230-8F4D-573E-ECC1-6C8EEE187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048" y="474133"/>
            <a:ext cx="7072820" cy="40087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308813-D3DC-59DA-1EE2-DB6797D1A295}"/>
              </a:ext>
            </a:extLst>
          </p:cNvPr>
          <p:cNvSpPr txBox="1"/>
          <p:nvPr/>
        </p:nvSpPr>
        <p:spPr>
          <a:xfrm>
            <a:off x="5728996" y="5187820"/>
            <a:ext cx="3881535" cy="382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https://dieselforum.org/trucking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BBD466-3EB0-49C7-1C34-0A03B172DE62}"/>
              </a:ext>
            </a:extLst>
          </p:cNvPr>
          <p:cNvSpPr/>
          <p:nvPr/>
        </p:nvSpPr>
        <p:spPr>
          <a:xfrm>
            <a:off x="2122311" y="310306"/>
            <a:ext cx="5547452" cy="1954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EA328-BE93-8A63-DEA2-D9C578FD1AD3}"/>
              </a:ext>
            </a:extLst>
          </p:cNvPr>
          <p:cNvSpPr/>
          <p:nvPr/>
        </p:nvSpPr>
        <p:spPr>
          <a:xfrm>
            <a:off x="6633798" y="731405"/>
            <a:ext cx="1828958" cy="1112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6BD25D-FF67-02EF-9A5D-0F3469F9B1D6}"/>
              </a:ext>
            </a:extLst>
          </p:cNvPr>
          <p:cNvSpPr/>
          <p:nvPr/>
        </p:nvSpPr>
        <p:spPr>
          <a:xfrm>
            <a:off x="841840" y="3722908"/>
            <a:ext cx="3226821" cy="759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6612A-D278-0B3E-0DF3-ACAD73C47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27" y="518280"/>
            <a:ext cx="7481068" cy="1325563"/>
          </a:xfrm>
        </p:spPr>
        <p:txBody>
          <a:bodyPr/>
          <a:lstStyle/>
          <a:p>
            <a:r>
              <a:rPr lang="en-US" dirty="0"/>
              <a:t>Fact: Diesel Emissions</a:t>
            </a:r>
          </a:p>
        </p:txBody>
      </p:sp>
    </p:spTree>
    <p:extLst>
      <p:ext uri="{BB962C8B-B14F-4D97-AF65-F5344CB8AC3E}">
        <p14:creationId xmlns:p14="http://schemas.microsoft.com/office/powerpoint/2010/main" val="3926103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B5C2C7-EA97-175E-DF26-F22B57BE2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57" y="244711"/>
            <a:ext cx="5949043" cy="61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49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8D86-C6A6-46C8-F101-62AF33CB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185AC-9A06-F7E0-C703-42D671C83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67" y="-81949"/>
            <a:ext cx="10369730" cy="6697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B7BEF-828B-56ED-42A8-AE94F56EB738}"/>
              </a:ext>
            </a:extLst>
          </p:cNvPr>
          <p:cNvSpPr txBox="1"/>
          <p:nvPr/>
        </p:nvSpPr>
        <p:spPr>
          <a:xfrm>
            <a:off x="1870165" y="6581001"/>
            <a:ext cx="8451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https://enginetechforum.org/in-your-state</a:t>
            </a:r>
          </a:p>
        </p:txBody>
      </p:sp>
    </p:spTree>
    <p:extLst>
      <p:ext uri="{BB962C8B-B14F-4D97-AF65-F5344CB8AC3E}">
        <p14:creationId xmlns:p14="http://schemas.microsoft.com/office/powerpoint/2010/main" val="979975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F39F-80B6-7097-3A0D-6B1C7A9E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PMTA’s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D296-2C64-AEE9-5362-F6A88DA2D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4290"/>
            <a:ext cx="10515600" cy="4609420"/>
          </a:xfrm>
        </p:spPr>
        <p:txBody>
          <a:bodyPr/>
          <a:lstStyle/>
          <a:p>
            <a:r>
              <a:rPr lang="en-US" sz="3200" b="1" dirty="0"/>
              <a:t>Rebecca Oyler </a:t>
            </a:r>
            <a:r>
              <a:rPr lang="en-US" sz="3200" dirty="0"/>
              <a:t>– President &amp; CEO</a:t>
            </a:r>
          </a:p>
          <a:p>
            <a:r>
              <a:rPr lang="en-US" sz="3200" b="1" dirty="0"/>
              <a:t>Wendy Palermo </a:t>
            </a:r>
            <a:r>
              <a:rPr lang="en-US" sz="3200" dirty="0"/>
              <a:t>– Operations Manager/Titling &amp; Registration</a:t>
            </a:r>
          </a:p>
          <a:p>
            <a:r>
              <a:rPr lang="en-US" sz="3200" b="1" dirty="0"/>
              <a:t>Anthony Cloud </a:t>
            </a:r>
            <a:r>
              <a:rPr lang="en-US" sz="3200" dirty="0"/>
              <a:t>– Director of Safety &amp; Education</a:t>
            </a:r>
          </a:p>
          <a:p>
            <a:r>
              <a:rPr lang="en-US" sz="3200" b="1" dirty="0"/>
              <a:t>David McCord </a:t>
            </a:r>
            <a:r>
              <a:rPr lang="en-US" sz="3200" dirty="0"/>
              <a:t>– Director of Member Engagement</a:t>
            </a:r>
          </a:p>
          <a:p>
            <a:r>
              <a:rPr lang="en-US" sz="3200" b="1" dirty="0"/>
              <a:t>Megan Magensky </a:t>
            </a:r>
            <a:r>
              <a:rPr lang="en-US" sz="3200" dirty="0"/>
              <a:t>– Director of Communications</a:t>
            </a:r>
          </a:p>
          <a:p>
            <a:r>
              <a:rPr lang="en-US" sz="3200" b="1" dirty="0"/>
              <a:t>Brian Rider </a:t>
            </a:r>
            <a:r>
              <a:rPr lang="en-US" sz="3200" dirty="0"/>
              <a:t>– Advocacy Manager</a:t>
            </a:r>
          </a:p>
          <a:p>
            <a:r>
              <a:rPr lang="en-US" sz="3200" b="1" dirty="0"/>
              <a:t>Michelle Timmermans </a:t>
            </a:r>
            <a:r>
              <a:rPr lang="en-US" sz="3200" dirty="0"/>
              <a:t>– Administrative Assistant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77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0C77-5FC6-4697-AD06-9317E5B31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95" y="312116"/>
            <a:ext cx="5956005" cy="474680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Rebecca Oyler</a:t>
            </a:r>
            <a:br>
              <a:rPr lang="en-US" dirty="0"/>
            </a:br>
            <a:r>
              <a:rPr lang="en-US" sz="5400" i="1" dirty="0"/>
              <a:t>www.pmta.org</a:t>
            </a:r>
            <a:br>
              <a:rPr lang="en-US" sz="5400" i="1" dirty="0"/>
            </a:br>
            <a:br>
              <a:rPr lang="en-US" dirty="0"/>
            </a:br>
            <a:r>
              <a:rPr lang="en-US" dirty="0">
                <a:hlinkClick r:id="rId2"/>
              </a:rPr>
              <a:t>royler@pmta.org</a:t>
            </a:r>
            <a:br>
              <a:rPr lang="en-US" dirty="0"/>
            </a:br>
            <a:br>
              <a:rPr lang="en-US" dirty="0"/>
            </a:br>
            <a:r>
              <a:rPr lang="en-US" sz="4900" dirty="0"/>
              <a:t>(717) 761-7122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161E9-E5FC-12CA-25F1-1D92BC08D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300" y="544167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9594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ard retreat 4.4.22  -  Read-Only" id="{5EC1F1AD-DFAF-47BF-A513-55FC22721AFD}" vid="{CA3B060D-C0F8-4398-A1F7-66D4D5E192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Board retreat 4.4.22</Template>
  <TotalTime>1278</TotalTime>
  <Words>237</Words>
  <Application>Microsoft Office PowerPoint</Application>
  <PresentationFormat>Widescreen</PresentationFormat>
  <Paragraphs>32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 Road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Omnibus Low-NOx Rule in PA</vt:lpstr>
      <vt:lpstr>PowerPoint Presentation</vt:lpstr>
      <vt:lpstr>PowerPoint Presentation</vt:lpstr>
      <vt:lpstr>PowerPoint Presentation</vt:lpstr>
      <vt:lpstr>Advanced Clean Trucks Rule</vt:lpstr>
      <vt:lpstr>PowerPoint Presentation</vt:lpstr>
      <vt:lpstr>Fact: Diesel Emissions</vt:lpstr>
      <vt:lpstr>PowerPoint Presentation</vt:lpstr>
      <vt:lpstr>PowerPoint Presentation</vt:lpstr>
      <vt:lpstr>PMTA’s Team</vt:lpstr>
      <vt:lpstr> Rebecca Oyler www.pmta.org  royler@pmta.org  (717) 761-7122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PMTA Strategic Plan Board Retreat</dc:title>
  <dc:creator>Rebecca Oyler</dc:creator>
  <cp:lastModifiedBy>Rebecca Oyler</cp:lastModifiedBy>
  <cp:revision>17</cp:revision>
  <dcterms:created xsi:type="dcterms:W3CDTF">2022-04-07T14:56:04Z</dcterms:created>
  <dcterms:modified xsi:type="dcterms:W3CDTF">2025-02-14T20:43:02Z</dcterms:modified>
</cp:coreProperties>
</file>